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506" r:id="rId2"/>
    <p:sldId id="505" r:id="rId3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b="1" kern="1200">
        <a:solidFill>
          <a:schemeClr val="tx1"/>
        </a:solidFill>
        <a:latin typeface="Arial" panose="020B0604020202020204" pitchFamily="34" charset="0"/>
        <a:ea typeface="MS PMincho" pitchFamily="18" charset="-12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b="1" kern="1200">
        <a:solidFill>
          <a:schemeClr val="tx1"/>
        </a:solidFill>
        <a:latin typeface="Arial" panose="020B0604020202020204" pitchFamily="34" charset="0"/>
        <a:ea typeface="MS PMincho" pitchFamily="18" charset="-12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b="1" kern="1200">
        <a:solidFill>
          <a:schemeClr val="tx1"/>
        </a:solidFill>
        <a:latin typeface="Arial" panose="020B0604020202020204" pitchFamily="34" charset="0"/>
        <a:ea typeface="MS PMincho" pitchFamily="18" charset="-12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b="1" kern="1200">
        <a:solidFill>
          <a:schemeClr val="tx1"/>
        </a:solidFill>
        <a:latin typeface="Arial" panose="020B0604020202020204" pitchFamily="34" charset="0"/>
        <a:ea typeface="MS PMincho" pitchFamily="18" charset="-12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b="1" kern="1200">
        <a:solidFill>
          <a:schemeClr val="tx1"/>
        </a:solidFill>
        <a:latin typeface="Arial" panose="020B0604020202020204" pitchFamily="34" charset="0"/>
        <a:ea typeface="MS PMincho" pitchFamily="18" charset="-120"/>
        <a:cs typeface="+mn-cs"/>
      </a:defRPr>
    </a:lvl5pPr>
    <a:lvl6pPr marL="2286000" algn="l" defTabSz="914400" rtl="0" eaLnBrk="1" latinLnBrk="0" hangingPunct="1">
      <a:defRPr kumimoji="1" b="1" kern="1200">
        <a:solidFill>
          <a:schemeClr val="tx1"/>
        </a:solidFill>
        <a:latin typeface="Arial" panose="020B0604020202020204" pitchFamily="34" charset="0"/>
        <a:ea typeface="MS PMincho" pitchFamily="18" charset="-120"/>
        <a:cs typeface="+mn-cs"/>
      </a:defRPr>
    </a:lvl6pPr>
    <a:lvl7pPr marL="2743200" algn="l" defTabSz="914400" rtl="0" eaLnBrk="1" latinLnBrk="0" hangingPunct="1">
      <a:defRPr kumimoji="1" b="1" kern="1200">
        <a:solidFill>
          <a:schemeClr val="tx1"/>
        </a:solidFill>
        <a:latin typeface="Arial" panose="020B0604020202020204" pitchFamily="34" charset="0"/>
        <a:ea typeface="MS PMincho" pitchFamily="18" charset="-120"/>
        <a:cs typeface="+mn-cs"/>
      </a:defRPr>
    </a:lvl7pPr>
    <a:lvl8pPr marL="3200400" algn="l" defTabSz="914400" rtl="0" eaLnBrk="1" latinLnBrk="0" hangingPunct="1">
      <a:defRPr kumimoji="1" b="1" kern="1200">
        <a:solidFill>
          <a:schemeClr val="tx1"/>
        </a:solidFill>
        <a:latin typeface="Arial" panose="020B0604020202020204" pitchFamily="34" charset="0"/>
        <a:ea typeface="MS PMincho" pitchFamily="18" charset="-120"/>
        <a:cs typeface="+mn-cs"/>
      </a:defRPr>
    </a:lvl8pPr>
    <a:lvl9pPr marL="3657600" algn="l" defTabSz="914400" rtl="0" eaLnBrk="1" latinLnBrk="0" hangingPunct="1">
      <a:defRPr kumimoji="1" b="1" kern="1200">
        <a:solidFill>
          <a:schemeClr val="tx1"/>
        </a:solidFill>
        <a:latin typeface="Arial" panose="020B0604020202020204" pitchFamily="34" charset="0"/>
        <a:ea typeface="MS PMincho" pitchFamily="18" charset="-12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FFFF99"/>
    <a:srgbClr val="0000FF"/>
    <a:srgbClr val="6633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無樣式、無格線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558" autoAdjust="0"/>
    <p:restoredTop sz="94660"/>
  </p:normalViewPr>
  <p:slideViewPr>
    <p:cSldViewPr>
      <p:cViewPr varScale="1">
        <p:scale>
          <a:sx n="110" d="100"/>
          <a:sy n="110" d="100"/>
        </p:scale>
        <p:origin x="1992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4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圖片1">
            <a:extLst>
              <a:ext uri="{FF2B5EF4-FFF2-40B4-BE49-F238E27FC236}">
                <a16:creationId xmlns:a16="http://schemas.microsoft.com/office/drawing/2014/main" id="{9C07B709-5164-8E6B-0C54-F7948F2A9FF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6C87B4D-A930-6459-BEA6-AD50519864D6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254000" y="30163"/>
            <a:ext cx="2817813" cy="75247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zh-TW" altLang="en-US" sz="4500">
                <a:effectLst>
                  <a:outerShdw blurRad="38100" dist="38100" dir="2700000" algn="tl">
                    <a:srgbClr val="C0C0C0"/>
                  </a:outerShdw>
                </a:effectLst>
                <a:latin typeface="標楷體" pitchFamily="65" charset="-120"/>
                <a:ea typeface="標楷體" pitchFamily="65" charset="-120"/>
              </a:rPr>
              <a:t>模擬試卷</a:t>
            </a:r>
            <a:r>
              <a:rPr lang="en-US" altLang="zh-TW" sz="4500">
                <a:effectLst>
                  <a:outerShdw blurRad="38100" dist="38100" dir="2700000" algn="tl">
                    <a:srgbClr val="C0C0C0"/>
                  </a:outerShdw>
                </a:effectLst>
                <a:latin typeface="標楷體" pitchFamily="65" charset="-120"/>
                <a:ea typeface="標楷體" pitchFamily="65" charset="-120"/>
              </a:rPr>
              <a:t>2</a:t>
            </a:r>
            <a:endParaRPr lang="en-US" altLang="zh-TW" sz="450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853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/>
              <a:t>单击此处编辑母版标题样式</a:t>
            </a:r>
          </a:p>
        </p:txBody>
      </p:sp>
      <p:sp>
        <p:nvSpPr>
          <p:cNvPr id="1853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zh-TW" altLang="en-US"/>
              <a:t>单击此处编辑母版副标题样式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91F2B6B-53FA-AE71-015B-D80AF3CD637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4E6C6A8-BD29-0754-C499-9B1F4C0CC9C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72401E0-CD7A-9A73-42A2-E60A50F5AB0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8ED40A-AE86-4298-A767-344432C4A7E7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3564746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9332003-4E12-F37A-B54A-A5DB0870577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039316C-8FBD-ECEF-18EF-991501D046F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33D02F7-E74F-2A9C-9065-790551739DA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35697B-0A01-4FF0-A615-E6F1359654E6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8075880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B8D1F2F-2D3C-5651-100C-31CF1D25800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86E92F3-AC30-5880-C5F4-4F8A6E5A69D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3D72B41-0BBF-0549-ABEF-4228F2C61F0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0A1C61-1056-4D39-805D-2E608CA7B817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1195541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02A80468-6BD7-BB3D-D252-70C5494BD5D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1D24FCA9-9B61-5D4C-A1CF-54C60719168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3BFA0382-9FC8-37A7-14D4-68D18FB4239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79BA82-48AA-4E88-9EE6-E1678797ECBC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3069572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85CC0A9-9E26-2F3F-825B-A218CC89C3D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F80E93A-75E9-C29C-FFE8-A85714F317C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5213313-F3CC-E4AB-8A9F-D93F6B7AC77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3C2997-3D0C-4F79-BBD9-12560B5D5479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831695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0839B8B-C8B1-6178-BB3B-12CC1BA1BD9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8710C17-9D38-8FB3-527D-92E99E55073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CB4743E-D6EE-C39C-90B6-34E840598BC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A4520D-E3D3-4AE2-A9FE-27AB9566AC46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589924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313839-3F0B-86A6-9F9A-4FE2298B8D4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73CE61E-E505-B28A-4E4B-4126CBA7752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0099552-2A1D-8EA9-5AEF-6752C8E39B7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4923F8-593E-45BE-A3DE-168A76AF4B69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0014860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D1F82A6E-B101-5650-8E85-D383EBAB9FC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77139053-2D6A-1BE0-F69D-E8A024EF5B1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8B434B6D-253C-C10E-A04A-91EA9CF90B0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EAD579-B158-43EB-8DA0-00E433CA6856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873048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F38E4CE4-DC04-0D2F-B776-0ADADE81800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984FC8D3-747B-072A-5294-7474FD2BEC4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4D15F520-536C-3850-65E3-5E3C6148D86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3D0585-1636-4B5D-9FE3-DA451F1ADFFC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685797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E7D59600-6B1E-363A-F0EE-4FE81AA8CFE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1D9B3F12-14CA-0BC8-1CCD-A439C183680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15F215E8-57EC-8B7A-479E-1DC740E614F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0F3B6D-AC06-49A9-A183-D322487C87B9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3267087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AEA7853-21BE-6A83-EBBE-9DA6B9145E2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AC454FE-50FA-21CF-FFF5-F62CAF3F2C1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30A6189-F772-7F5D-098F-D969BD7356E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CF02E8-34DB-4F27-A169-69E22C106A4E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326601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EC51E37-DBCD-BD93-4395-A30952BCB48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8DCCC0C-4B0E-4EAF-CFB6-7A7F93E56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2E5D8DC-C5D6-5E93-2EEE-71D98D4EC07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7F7CFD-1E3B-4EB7-A2D2-42CF85E08707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6119907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D86D34CD-A9B4-4136-303A-A159C6D2A99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按一下以編輯母片標題樣式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B789AD2C-6413-E07D-C673-7465A91E74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C4248AC7-26CC-9CD8-E926-F4007DB1C2A6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 b="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651026A5-5172-6745-F78B-9D14B435D5F1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b="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859FB4B5-706E-F221-2569-68596248EFA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0">
                <a:ea typeface="新細明體" panose="02020500000000000000" pitchFamily="18" charset="-120"/>
              </a:defRPr>
            </a:lvl1pPr>
          </a:lstStyle>
          <a:p>
            <a:pPr>
              <a:defRPr/>
            </a:pPr>
            <a:fld id="{E0C2B21F-9B6F-4514-B4FF-DC74DA0D8287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  <p:pic>
        <p:nvPicPr>
          <p:cNvPr id="1031" name="Picture 8" descr="圖片1">
            <a:extLst>
              <a:ext uri="{FF2B5EF4-FFF2-40B4-BE49-F238E27FC236}">
                <a16:creationId xmlns:a16="http://schemas.microsoft.com/office/drawing/2014/main" id="{83815893-29D5-9939-848D-B41BCF7A9EB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180975"/>
            <a:ext cx="9753600" cy="721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73" r:id="rId1"/>
    <p:sldLayoutId id="2147484062" r:id="rId2"/>
    <p:sldLayoutId id="2147484063" r:id="rId3"/>
    <p:sldLayoutId id="2147484064" r:id="rId4"/>
    <p:sldLayoutId id="2147484065" r:id="rId5"/>
    <p:sldLayoutId id="2147484066" r:id="rId6"/>
    <p:sldLayoutId id="2147484067" r:id="rId7"/>
    <p:sldLayoutId id="2147484068" r:id="rId8"/>
    <p:sldLayoutId id="2147484069" r:id="rId9"/>
    <p:sldLayoutId id="2147484070" r:id="rId10"/>
    <p:sldLayoutId id="2147484071" r:id="rId11"/>
    <p:sldLayoutId id="21474840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2.mp3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2.mp3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\\Srv101\GZ_PnE\P&amp;E\Mathematics\tsa mock PPT\icon\btnClose.gif">
            <a:hlinkClick r:id="" action="ppaction://hlinkshowjump?jump=endshow"/>
            <a:extLst>
              <a:ext uri="{FF2B5EF4-FFF2-40B4-BE49-F238E27FC236}">
                <a16:creationId xmlns:a16="http://schemas.microsoft.com/office/drawing/2014/main" id="{E23EAF58-E826-BA78-5122-79B30BD3C4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7425" y="53975"/>
            <a:ext cx="431800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Text Box 11">
            <a:extLst>
              <a:ext uri="{FF2B5EF4-FFF2-40B4-BE49-F238E27FC236}">
                <a16:creationId xmlns:a16="http://schemas.microsoft.com/office/drawing/2014/main" id="{5350620B-4E43-4E9E-582A-3DA266B2E5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125538"/>
            <a:ext cx="8059738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US" altLang="zh-TW" sz="2800" b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5.</a:t>
            </a:r>
            <a:r>
              <a:rPr kumimoji="0" lang="zh-TW" altLang="en-US" sz="2800" b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 為甚麼麪粉是人們的生活好幫手？試結合話語</a:t>
            </a:r>
            <a:endParaRPr kumimoji="0" lang="en-US" altLang="zh-TW" sz="2800" b="0"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kumimoji="0" lang="zh-TW" altLang="en-US" sz="2800" b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   內容加以說明。［</a:t>
            </a:r>
            <a:r>
              <a:rPr kumimoji="0" lang="en-US" altLang="zh-TW" sz="2800" b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3</a:t>
            </a:r>
            <a:r>
              <a:rPr kumimoji="0" lang="zh-TW" altLang="en-US" sz="2800" b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分］</a:t>
            </a:r>
          </a:p>
        </p:txBody>
      </p:sp>
      <p:sp>
        <p:nvSpPr>
          <p:cNvPr id="94" name="Rectangle 403">
            <a:extLst>
              <a:ext uri="{FF2B5EF4-FFF2-40B4-BE49-F238E27FC236}">
                <a16:creationId xmlns:a16="http://schemas.microsoft.com/office/drawing/2014/main" id="{17352701-80E2-B7F9-A8E3-31DBBC9F25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9788" y="2397125"/>
            <a:ext cx="7767637" cy="2400300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tabLst>
                <a:tab pos="7178675" algn="l"/>
              </a:tabLst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7178675" algn="l"/>
              </a:tabLst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7178675" algn="l"/>
              </a:tabLs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7178675" algn="l"/>
              </a:tabLst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7178675" algn="l"/>
              </a:tabLst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178675" algn="l"/>
              </a:tabLst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178675" algn="l"/>
              </a:tabLst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178675" algn="l"/>
              </a:tabLst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178675" algn="l"/>
              </a:tabLst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lnSpc>
                <a:spcPts val="3000"/>
              </a:lnSpc>
              <a:spcBef>
                <a:spcPct val="0"/>
              </a:spcBef>
              <a:buFontTx/>
              <a:buNone/>
            </a:pPr>
            <a:endParaRPr lang="en-US" altLang="zh-CN" sz="2600" b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eaLnBrk="1" hangingPunct="1">
              <a:lnSpc>
                <a:spcPts val="3000"/>
              </a:lnSpc>
              <a:spcBef>
                <a:spcPct val="0"/>
              </a:spcBef>
              <a:buFontTx/>
              <a:buNone/>
            </a:pPr>
            <a:endParaRPr lang="en-US" altLang="zh-CN" sz="2600" b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eaLnBrk="1" hangingPunct="1">
              <a:lnSpc>
                <a:spcPts val="3000"/>
              </a:lnSpc>
              <a:spcBef>
                <a:spcPct val="0"/>
              </a:spcBef>
              <a:buFontTx/>
              <a:buNone/>
            </a:pPr>
            <a:endParaRPr lang="en-US" altLang="zh-CN" sz="2600" b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eaLnBrk="1" hangingPunct="1">
              <a:lnSpc>
                <a:spcPts val="3000"/>
              </a:lnSpc>
              <a:spcBef>
                <a:spcPct val="0"/>
              </a:spcBef>
              <a:buFontTx/>
              <a:buNone/>
            </a:pPr>
            <a:endParaRPr lang="en-US" altLang="zh-CN" sz="2600" b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eaLnBrk="1" hangingPunct="1">
              <a:lnSpc>
                <a:spcPts val="3000"/>
              </a:lnSpc>
              <a:spcBef>
                <a:spcPct val="0"/>
              </a:spcBef>
              <a:buFontTx/>
              <a:buNone/>
            </a:pPr>
            <a:endParaRPr lang="en-US" altLang="zh-CN" sz="2600" b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eaLnBrk="1" hangingPunct="1">
              <a:lnSpc>
                <a:spcPts val="3000"/>
              </a:lnSpc>
              <a:spcBef>
                <a:spcPct val="0"/>
              </a:spcBef>
              <a:buFontTx/>
              <a:buNone/>
            </a:pPr>
            <a:endParaRPr lang="zh-CN" altLang="en-US" sz="2600" b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077" name="Text Box 14">
            <a:extLst>
              <a:ext uri="{FF2B5EF4-FFF2-40B4-BE49-F238E27FC236}">
                <a16:creationId xmlns:a16="http://schemas.microsoft.com/office/drawing/2014/main" id="{37E7DD46-7431-2733-7A3F-C44B9A93BA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44450"/>
            <a:ext cx="568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TW" altLang="en-US" sz="3400">
                <a:latin typeface="標楷體" panose="03000509000000000000" pitchFamily="65" charset="-120"/>
                <a:ea typeface="標楷體" panose="03000509000000000000" pitchFamily="65" charset="-120"/>
              </a:rPr>
              <a:t>分類練習</a:t>
            </a:r>
            <a:r>
              <a:rPr lang="en-US" altLang="zh-TW" sz="3400">
                <a:latin typeface="標楷體" panose="03000509000000000000" pitchFamily="65" charset="-120"/>
                <a:ea typeface="標楷體" panose="03000509000000000000" pitchFamily="65" charset="-120"/>
              </a:rPr>
              <a:t>  </a:t>
            </a:r>
            <a:r>
              <a:rPr lang="zh-TW" altLang="en-US" sz="3400">
                <a:latin typeface="標楷體" panose="03000509000000000000" pitchFamily="65" charset="-120"/>
                <a:ea typeface="標楷體" panose="03000509000000000000" pitchFamily="65" charset="-120"/>
              </a:rPr>
              <a:t>聆聽理解（三）</a:t>
            </a:r>
            <a:endParaRPr lang="en-US" altLang="zh-TW" sz="340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5138" name="Rectangle 18">
            <a:extLst>
              <a:ext uri="{FF2B5EF4-FFF2-40B4-BE49-F238E27FC236}">
                <a16:creationId xmlns:a16="http://schemas.microsoft.com/office/drawing/2014/main" id="{5A4298DA-D4B9-B978-3798-1CCE563D6A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513" y="2349500"/>
            <a:ext cx="4318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zh-TW" altLang="en-US">
                <a:solidFill>
                  <a:srgbClr val="FF0000"/>
                </a:solidFill>
                <a:latin typeface="Arial" charset="0"/>
                <a:ea typeface="標楷體" pitchFamily="65" charset="-120"/>
              </a:rPr>
              <a:t>粵</a:t>
            </a:r>
            <a:endParaRPr lang="en-US" altLang="zh-TW">
              <a:solidFill>
                <a:srgbClr val="FF0000"/>
              </a:solidFill>
              <a:latin typeface="Arial" charset="0"/>
              <a:ea typeface="標楷體" pitchFamily="65" charset="-120"/>
            </a:endParaRPr>
          </a:p>
        </p:txBody>
      </p:sp>
      <p:sp>
        <p:nvSpPr>
          <p:cNvPr id="5140" name="Rectangle 20">
            <a:extLst>
              <a:ext uri="{FF2B5EF4-FFF2-40B4-BE49-F238E27FC236}">
                <a16:creationId xmlns:a16="http://schemas.microsoft.com/office/drawing/2014/main" id="{53A16797-A54F-C2AC-F246-FADC2508E8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100" y="2743200"/>
            <a:ext cx="4318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zh-TW" altLang="en-US" dirty="0">
                <a:solidFill>
                  <a:srgbClr val="FF0000"/>
                </a:solidFill>
                <a:latin typeface="Arial" charset="0"/>
                <a:ea typeface="標楷體" pitchFamily="65" charset="-120"/>
              </a:rPr>
              <a:t>普</a:t>
            </a:r>
            <a:endParaRPr lang="en-US" altLang="zh-TW" dirty="0">
              <a:solidFill>
                <a:srgbClr val="FF0000"/>
              </a:solidFill>
              <a:latin typeface="Arial" charset="0"/>
              <a:ea typeface="標楷體" pitchFamily="65" charset="-120"/>
            </a:endParaRPr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8CF70735-C252-D2AE-6A16-085713CCDD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4863" y="2397125"/>
            <a:ext cx="7910512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lnSpc>
                <a:spcPts val="3000"/>
              </a:lnSpc>
              <a:spcBef>
                <a:spcPct val="0"/>
              </a:spcBef>
              <a:buFontTx/>
              <a:buNone/>
            </a:pPr>
            <a:r>
              <a:rPr lang="zh-TW" altLang="en-US" sz="260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讀稿：</a:t>
            </a:r>
            <a:endParaRPr lang="en-US" altLang="zh-TW" sz="260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>
              <a:lnSpc>
                <a:spcPts val="3000"/>
              </a:lnSpc>
              <a:spcBef>
                <a:spcPct val="0"/>
              </a:spcBef>
              <a:buFontTx/>
              <a:buNone/>
            </a:pPr>
            <a:r>
              <a:rPr lang="zh-TW" altLang="en-US" sz="2600" b="0">
                <a:latin typeface="標楷體" panose="03000509000000000000" pitchFamily="65" charset="-120"/>
                <a:ea typeface="標楷體" panose="03000509000000000000" pitchFamily="65" charset="-120"/>
              </a:rPr>
              <a:t>除了烹飪，麪粉還有很多作用，例如在清洗葡萄等水果時，可以用加入了麪粉的水浸泡水果，除去其表面的蠟、殘餘農藥等。另外，麪粉還有助清潔衣服上的油污。只要用水把麪粉調成糊狀並塗在衣服上，往往就能夠達</a:t>
            </a:r>
            <a:r>
              <a:rPr lang="zh-CN" altLang="en-US" sz="2600" b="0">
                <a:latin typeface="標楷體" panose="03000509000000000000" pitchFamily="65" charset="-120"/>
                <a:ea typeface="標楷體" panose="03000509000000000000" pitchFamily="65" charset="-120"/>
              </a:rPr>
              <a:t>到去除油污的效果。</a:t>
            </a:r>
          </a:p>
        </p:txBody>
      </p:sp>
      <p:pic>
        <p:nvPicPr>
          <p:cNvPr id="2" name="Q5_can.mp3">
            <a:hlinkClick r:id="" action="ppaction://media"/>
            <a:extLst>
              <a:ext uri="{FF2B5EF4-FFF2-40B4-BE49-F238E27FC236}">
                <a16:creationId xmlns:a16="http://schemas.microsoft.com/office/drawing/2014/main" id="{2B4B60C2-1A26-90FE-3256-24D4D8FD3EBD}"/>
              </a:ext>
            </a:extLst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75" y="2414588"/>
            <a:ext cx="295275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Q5_pth.mp3">
            <a:hlinkClick r:id="" action="ppaction://media"/>
            <a:extLst>
              <a:ext uri="{FF2B5EF4-FFF2-40B4-BE49-F238E27FC236}">
                <a16:creationId xmlns:a16="http://schemas.microsoft.com/office/drawing/2014/main" id="{77FD8DC5-4C77-171C-FCBC-2B212AF65436}"/>
              </a:ext>
            </a:extLst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2824163"/>
            <a:ext cx="295275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94" grpId="0" animBg="1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\\Srv101\GZ_PnE\P&amp;E\Mathematics\tsa mock PPT\icon\btnClose.gif">
            <a:hlinkClick r:id="" action="ppaction://hlinkshowjump?jump=endshow"/>
            <a:extLst>
              <a:ext uri="{FF2B5EF4-FFF2-40B4-BE49-F238E27FC236}">
                <a16:creationId xmlns:a16="http://schemas.microsoft.com/office/drawing/2014/main" id="{F652DF87-B0E2-B2CB-7DF1-C6773B7541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7425" y="53975"/>
            <a:ext cx="431800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Text Box 14">
            <a:extLst>
              <a:ext uri="{FF2B5EF4-FFF2-40B4-BE49-F238E27FC236}">
                <a16:creationId xmlns:a16="http://schemas.microsoft.com/office/drawing/2014/main" id="{D07298A1-1636-925E-748C-4240ACAF66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44450"/>
            <a:ext cx="568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TW" altLang="en-US" sz="3400">
                <a:latin typeface="標楷體" panose="03000509000000000000" pitchFamily="65" charset="-120"/>
                <a:ea typeface="標楷體" panose="03000509000000000000" pitchFamily="65" charset="-120"/>
              </a:rPr>
              <a:t>分類練習</a:t>
            </a:r>
            <a:r>
              <a:rPr lang="en-US" altLang="zh-TW" sz="3400">
                <a:latin typeface="標楷體" panose="03000509000000000000" pitchFamily="65" charset="-120"/>
                <a:ea typeface="標楷體" panose="03000509000000000000" pitchFamily="65" charset="-120"/>
              </a:rPr>
              <a:t>  </a:t>
            </a:r>
            <a:r>
              <a:rPr lang="zh-TW" altLang="en-US" sz="3400">
                <a:latin typeface="標楷體" panose="03000509000000000000" pitchFamily="65" charset="-120"/>
                <a:ea typeface="標楷體" panose="03000509000000000000" pitchFamily="65" charset="-120"/>
              </a:rPr>
              <a:t>聆聽理解（三）</a:t>
            </a:r>
            <a:endParaRPr lang="en-US" altLang="zh-TW" sz="340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2" name="Text Box 5">
            <a:extLst>
              <a:ext uri="{FF2B5EF4-FFF2-40B4-BE49-F238E27FC236}">
                <a16:creationId xmlns:a16="http://schemas.microsoft.com/office/drawing/2014/main" id="{8F6E1934-2E59-B884-8970-15CC07F92D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3263" y="2276475"/>
            <a:ext cx="7540625" cy="129381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99995C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lnSpc>
                <a:spcPts val="3000"/>
              </a:lnSpc>
              <a:spcBef>
                <a:spcPct val="0"/>
              </a:spcBef>
              <a:buFontTx/>
              <a:buNone/>
            </a:pPr>
            <a:r>
              <a:rPr lang="zh-TW" altLang="en-US" sz="2600" b="0">
                <a:solidFill>
                  <a:srgbClr val="FF0000"/>
                </a:solidFill>
                <a:ea typeface="標楷體" panose="03000509000000000000" pitchFamily="65" charset="-120"/>
              </a:rPr>
              <a:t>因為麪粉的作用很多，不但可以用來烹飪，而且還能用來清洗水果、清潔衣服上的油污等。（答案僅供參考）</a:t>
            </a:r>
          </a:p>
        </p:txBody>
      </p:sp>
      <p:sp>
        <p:nvSpPr>
          <p:cNvPr id="4101" name="Text Box 11">
            <a:extLst>
              <a:ext uri="{FF2B5EF4-FFF2-40B4-BE49-F238E27FC236}">
                <a16:creationId xmlns:a16="http://schemas.microsoft.com/office/drawing/2014/main" id="{2E95464F-2968-F374-EB9B-2FBB56D633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125538"/>
            <a:ext cx="8059738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US" altLang="zh-TW" sz="2800" b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5.</a:t>
            </a:r>
            <a:r>
              <a:rPr kumimoji="0" lang="zh-TW" altLang="en-US" sz="2800" b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 為甚麼麪粉是人們的生活好幫手？試結合話語</a:t>
            </a:r>
            <a:endParaRPr kumimoji="0" lang="en-US" altLang="zh-TW" sz="2800" b="0"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kumimoji="0" lang="zh-TW" altLang="en-US" sz="2800" b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   內容加以說明。［</a:t>
            </a:r>
            <a:r>
              <a:rPr kumimoji="0" lang="en-US" altLang="zh-TW" sz="2800" b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3</a:t>
            </a:r>
            <a:r>
              <a:rPr kumimoji="0" lang="zh-TW" altLang="en-US" sz="2800" b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分］</a:t>
            </a:r>
          </a:p>
        </p:txBody>
      </p:sp>
      <p:sp>
        <p:nvSpPr>
          <p:cNvPr id="6" name="文字方塊 3">
            <a:extLst>
              <a:ext uri="{FF2B5EF4-FFF2-40B4-BE49-F238E27FC236}">
                <a16:creationId xmlns:a16="http://schemas.microsoft.com/office/drawing/2014/main" id="{03D47163-E33E-5A29-68BF-CDAF7B0877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9275" y="3859213"/>
            <a:ext cx="7848600" cy="1631950"/>
          </a:xfrm>
          <a:prstGeom prst="rect">
            <a:avLst/>
          </a:prstGeom>
          <a:solidFill>
            <a:srgbClr val="FF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lnSpc>
                <a:spcPts val="3000"/>
              </a:lnSpc>
              <a:spcBef>
                <a:spcPct val="0"/>
              </a:spcBef>
              <a:buFontTx/>
              <a:buNone/>
            </a:pPr>
            <a:r>
              <a:rPr kumimoji="0" lang="zh-TW" altLang="en-US" sz="2600" b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話語最後的話是對前面內容的總結，可以回想前面講述了甚麼內容作答。話語指出麪粉除了烹飪外還有很多作用，因此得出「麪粉既能吃，又能用，真是人們的生活好幫手」這個結論。</a:t>
            </a:r>
            <a:endParaRPr kumimoji="0" lang="zh-TW" altLang="en-US" sz="2600" b="0"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MS PMincho" pitchFamily="18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MS PMincho" pitchFamily="18" charset="-128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7721</TotalTime>
  <Words>229</Words>
  <Application>Microsoft Office PowerPoint</Application>
  <PresentationFormat>如螢幕大小 (4:3)</PresentationFormat>
  <Paragraphs>16</Paragraphs>
  <Slides>2</Slides>
  <Notes>0</Notes>
  <HiddenSlides>0</HiddenSlides>
  <MMClips>2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</vt:i4>
      </vt:variant>
    </vt:vector>
  </HeadingPairs>
  <TitlesOfParts>
    <vt:vector size="10" baseType="lpstr">
      <vt:lpstr>Arial</vt:lpstr>
      <vt:lpstr>MS PMincho</vt:lpstr>
      <vt:lpstr>新細明體</vt:lpstr>
      <vt:lpstr>等线</vt:lpstr>
      <vt:lpstr>標楷體</vt:lpstr>
      <vt:lpstr>Times New Roman</vt:lpstr>
      <vt:lpstr>Wingdings</vt:lpstr>
      <vt:lpstr>預設簡報設計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ocean.chan</dc:creator>
  <cp:lastModifiedBy>Henry Leung</cp:lastModifiedBy>
  <cp:revision>710</cp:revision>
  <dcterms:created xsi:type="dcterms:W3CDTF">2010-06-11T09:12:52Z</dcterms:created>
  <dcterms:modified xsi:type="dcterms:W3CDTF">2022-10-31T09:55:42Z</dcterms:modified>
</cp:coreProperties>
</file>