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15" r:id="rId2"/>
    <p:sldId id="518" r:id="rId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5pPr>
    <a:lvl6pPr marL="22860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6pPr>
    <a:lvl7pPr marL="27432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7pPr>
    <a:lvl8pPr marL="32004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8pPr>
    <a:lvl9pPr marL="3657600" algn="l" defTabSz="914400" rtl="0" eaLnBrk="1" latinLnBrk="0" hangingPunct="1">
      <a:defRPr kumimoji="1" b="1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99"/>
    <a:srgbClr val="0000FF"/>
    <a:srgbClr val="66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58" autoAdjust="0"/>
    <p:restoredTop sz="94660"/>
  </p:normalViewPr>
  <p:slideViewPr>
    <p:cSldViewPr>
      <p:cViewPr varScale="1">
        <p:scale>
          <a:sx n="110" d="100"/>
          <a:sy n="110" d="100"/>
        </p:scale>
        <p:origin x="199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圖片1">
            <a:extLst>
              <a:ext uri="{FF2B5EF4-FFF2-40B4-BE49-F238E27FC236}">
                <a16:creationId xmlns:a16="http://schemas.microsoft.com/office/drawing/2014/main" id="{C2375CBA-F65F-76A1-77D2-CDDB2FE75F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212DFAF-1EE5-090A-C6A1-AA461AAEA488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254000" y="30163"/>
            <a:ext cx="2817813" cy="752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TW" altLang="en-US" sz="450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模擬試卷</a:t>
            </a:r>
            <a:r>
              <a:rPr lang="en-US" altLang="zh-TW" sz="450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2</a:t>
            </a:r>
            <a:endParaRPr lang="en-US" altLang="zh-TW" sz="45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85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单击此处编辑母版标题样式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9DB301-6743-DC2F-434E-11797440AB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A8B9F48-A706-B59D-14AA-3387ACDCF5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754F91F-A826-69FD-64E0-D7F0A4C6EE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9E33D-776C-44A3-9BC2-3AC57F9C1D9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92492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36F753-E7D1-2746-7FA1-D612A25C91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71C5AF-B93C-F5A6-70C9-4EF219AC0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FBF77A1-1BCC-27AD-399A-3E9F8B89F2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6F8D1-E962-4F57-AA83-B03D8ABD050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01040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73D65E-5E4A-6DBE-3F0F-43A49F528B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B63B4E1-001C-C71B-DAD3-BA4BA5AE29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64808C-40C4-CDC5-F00E-00FC40B7D9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3F080-8E00-42D3-9857-F256A909BC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805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22EAD4C-D423-407A-F94F-B4C9FDE0CD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23EB407-1115-BA8F-3EF9-01F362E652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8584112-023C-FD13-098E-33349DC665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06DD1-484E-4FED-8D5B-3D681E19506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87605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AAB6BA-C8F7-30B1-8FE7-586F578FFE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4D0A80-6F54-E1EA-40EC-040842715D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9AE973-67F8-5678-E528-8506BC2AAB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9E2EC-73FA-4D8E-8B92-61058A24553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3994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4D6A20-33CA-4985-D7B6-FCEC3A7B5C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CB5A166-D459-5FD9-302E-2E34F075ED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DEDADA-6B60-F782-5A16-87AC2607C3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E7C93-D081-4FCC-A655-604B2539048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39113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F738F-D463-037E-3A7E-31D6A5569B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4CF7DE-88A7-C000-D80A-B454114797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0C8A25-348B-9ECC-5942-C9283C2A5D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A6D0F-F691-4C15-B8A4-34AE314B68A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753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ADD64EA-B2DD-0ECD-9248-EBCFD4CF59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E8F9A5D-0329-09BE-B6FA-2BD08FA634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AFF8A75-E993-E303-21FA-188F4B273E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8BA7A-6114-47FC-9BBA-FCF91444CD3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400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222814B-35E9-D39F-C036-F94A2AF3C9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F5B3694-256A-4855-10BA-2BC5FBF800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09E3142-0103-B296-151D-8515C9019F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00599-653F-48DF-BF94-ABC01E63EA9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8757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448BDFE-8676-32DA-54F3-9894436DCB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D1CFDF4-95BA-3C9D-0813-112777770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270710D-E3EA-DF20-B286-5D9AD2E506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1F37F-F6B9-4D80-8D3A-E7AB82AC2D9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7308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AC253F-1E20-39D4-FFD6-2BF3E29E1A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02C444-6686-B9EB-4F5A-B89B746092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7B15CC-9E62-F606-C1CF-3EE5885E1F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9DB7F-F180-4CFC-885E-F202F488A3B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6809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77A48B-7957-D273-B90F-FBA810E48C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6B7AAF-E8B8-5BE4-BA0F-2ECBE45B56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F0396E-F0D0-24AB-3A3D-3D1B84308F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1F7E4-0A75-4FC4-A14E-5682E76951F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53353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46F1832-C210-2FC2-35E0-B5FE89FD20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328A358-F9D2-2A6F-0A78-5FA13E5306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74A344D-88EC-7F48-B6CC-84A28821E4C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E0ADC63-15C3-7067-F6A0-7788C99A022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BC72164-9343-E895-C48B-12D55515E06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fld id="{65F2CABD-036D-4FF4-B3A0-FA7B1764733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pic>
        <p:nvPicPr>
          <p:cNvPr id="1031" name="Picture 8" descr="圖片1">
            <a:extLst>
              <a:ext uri="{FF2B5EF4-FFF2-40B4-BE49-F238E27FC236}">
                <a16:creationId xmlns:a16="http://schemas.microsoft.com/office/drawing/2014/main" id="{41CF9A7C-7CD1-5614-684C-120AFBE8FC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80975"/>
            <a:ext cx="9753600" cy="721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  <p:sldLayoutId id="21474840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rv101\GZ_PnE\P&amp;E\Mathematics\tsa mock PPT\icon\btnClose.gif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EAF1F58-FDDB-660F-78CA-4F10A0D65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53975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11">
            <a:extLst>
              <a:ext uri="{FF2B5EF4-FFF2-40B4-BE49-F238E27FC236}">
                <a16:creationId xmlns:a16="http://schemas.microsoft.com/office/drawing/2014/main" id="{CB7B8968-7998-14CB-7CC7-6A39AB35D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835025"/>
            <a:ext cx="83534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10.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你認為</a:t>
            </a:r>
            <a:r>
              <a:rPr kumimoji="0" lang="zh-TW" altLang="en-US" sz="2800" b="0" u="sng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子清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可如何說服爸爸媽媽帶她參加紡織村 </a:t>
            </a:r>
            <a:endParaRPr kumimoji="0" lang="en-US" altLang="zh-TW" sz="28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夏日活動？試結合話語內容，舉出一件爸爸媽媽</a:t>
            </a:r>
            <a:endParaRPr kumimoji="0" lang="en-US" altLang="zh-TW" sz="28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擔憂的事和相應的解決方法。［</a:t>
            </a: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分］</a:t>
            </a:r>
          </a:p>
        </p:txBody>
      </p:sp>
      <p:sp>
        <p:nvSpPr>
          <p:cNvPr id="3076" name="Text Box 14">
            <a:extLst>
              <a:ext uri="{FF2B5EF4-FFF2-40B4-BE49-F238E27FC236}">
                <a16:creationId xmlns:a16="http://schemas.microsoft.com/office/drawing/2014/main" id="{83379E21-6326-9710-CDD8-5EB5D0091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44450"/>
            <a:ext cx="568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分類練習</a:t>
            </a:r>
            <a:r>
              <a:rPr lang="en-US" altLang="zh-TW" sz="340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聆聽理解（三）</a:t>
            </a:r>
            <a:endParaRPr lang="en-US" altLang="zh-TW" sz="34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54E6359D-23D0-6829-62DF-CE8AD76AE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3849688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TW" altLang="en-US" dirty="0">
                <a:solidFill>
                  <a:srgbClr val="FF0000"/>
                </a:solidFill>
                <a:latin typeface="Arial" charset="0"/>
                <a:ea typeface="標楷體" pitchFamily="65" charset="-120"/>
              </a:rPr>
              <a:t>粵</a:t>
            </a:r>
            <a:endParaRPr lang="en-US" altLang="zh-TW" dirty="0">
              <a:solidFill>
                <a:srgbClr val="FF0000"/>
              </a:solidFill>
              <a:latin typeface="Arial" charset="0"/>
              <a:ea typeface="標楷體" pitchFamily="65" charset="-120"/>
            </a:endParaRP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DAE3B393-E712-0DED-AC4B-5F24F16FE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4383088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TW" altLang="en-US" dirty="0">
                <a:solidFill>
                  <a:srgbClr val="FF0000"/>
                </a:solidFill>
                <a:latin typeface="Arial" charset="0"/>
                <a:ea typeface="標楷體" pitchFamily="65" charset="-120"/>
              </a:rPr>
              <a:t>普</a:t>
            </a:r>
            <a:endParaRPr lang="en-US" altLang="zh-TW" dirty="0">
              <a:solidFill>
                <a:srgbClr val="FF0000"/>
              </a:solidFill>
              <a:latin typeface="Arial" charset="0"/>
              <a:ea typeface="標楷體" pitchFamily="65" charset="-120"/>
            </a:endParaRPr>
          </a:p>
        </p:txBody>
      </p:sp>
      <p:graphicFrame>
        <p:nvGraphicFramePr>
          <p:cNvPr id="3" name="表格 6">
            <a:extLst>
              <a:ext uri="{FF2B5EF4-FFF2-40B4-BE49-F238E27FC236}">
                <a16:creationId xmlns:a16="http://schemas.microsoft.com/office/drawing/2014/main" id="{76120160-1435-2932-CE5E-ECA7EC021B04}"/>
              </a:ext>
            </a:extLst>
          </p:cNvPr>
          <p:cNvGraphicFramePr>
            <a:graphicFrameLocks noGrp="1"/>
          </p:cNvGraphicFramePr>
          <p:nvPr/>
        </p:nvGraphicFramePr>
        <p:xfrm>
          <a:off x="360363" y="2278063"/>
          <a:ext cx="8027988" cy="15113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3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3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76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1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爸爸媽媽擔憂的事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1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解決方法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76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0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參加活動佔用學習時間。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0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挑選用時較少的活動參加。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767">
                <a:tc>
                  <a:txBody>
                    <a:bodyPr/>
                    <a:lstStyle/>
                    <a:p>
                      <a:pPr algn="ctr"/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文字方塊 6">
            <a:extLst>
              <a:ext uri="{FF2B5EF4-FFF2-40B4-BE49-F238E27FC236}">
                <a16:creationId xmlns:a16="http://schemas.microsoft.com/office/drawing/2014/main" id="{8380D05C-6381-3794-F1C0-63EE1AFC9468}"/>
              </a:ext>
            </a:extLst>
          </p:cNvPr>
          <p:cNvSpPr txBox="1"/>
          <p:nvPr/>
        </p:nvSpPr>
        <p:spPr>
          <a:xfrm>
            <a:off x="827088" y="3914775"/>
            <a:ext cx="7780337" cy="2016125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eaLnBrk="1" hangingPunct="1">
              <a:lnSpc>
                <a:spcPts val="3000"/>
              </a:lnSpc>
              <a:defRPr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讀稿：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987425" indent="-987425" eaLnBrk="1" hangingPunct="1">
              <a:lnSpc>
                <a:spcPts val="3000"/>
              </a:lnSpc>
              <a:tabLst>
                <a:tab pos="987425" algn="l"/>
              </a:tabLst>
              <a:defRPr/>
            </a:pPr>
            <a:r>
              <a:rPr lang="zh-TW" altLang="en-US" sz="2600" b="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子清</a:t>
            </a:r>
            <a:r>
              <a:rPr lang="zh-TW" altLang="en-US" sz="2600" b="0" dirty="0">
                <a:latin typeface="標楷體" panose="03000509000000000000" pitchFamily="65" charset="-120"/>
                <a:ea typeface="標楷體" panose="03000509000000000000" pitchFamily="65" charset="-120"/>
              </a:rPr>
              <a:t>：你說得有道理。可我平時很少接觸紡織，爸爸媽媽可能會擔心我因操作不當而受傷。</a:t>
            </a:r>
          </a:p>
          <a:p>
            <a:pPr marL="987425" indent="-987425" eaLnBrk="1" hangingPunct="1">
              <a:lnSpc>
                <a:spcPts val="3000"/>
              </a:lnSpc>
              <a:defRPr/>
            </a:pPr>
            <a:r>
              <a:rPr lang="zh-TW" altLang="en-US" sz="2600" b="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天朗</a:t>
            </a:r>
            <a:r>
              <a:rPr lang="zh-TW" altLang="en-US" sz="2600" b="0" dirty="0">
                <a:latin typeface="標楷體" panose="03000509000000000000" pitchFamily="65" charset="-120"/>
                <a:ea typeface="標楷體" panose="03000509000000000000" pitchFamily="65" charset="-120"/>
              </a:rPr>
              <a:t>：放心，主辦方邀請了許多資深專家到現場進行指導，專家可以手把手教你安全操作。</a:t>
            </a:r>
            <a:endParaRPr lang="en-US" altLang="zh-TW" sz="2600" b="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" name="Q10_can.mp3">
            <a:hlinkClick r:id="" action="ppaction://media"/>
            <a:extLst>
              <a:ext uri="{FF2B5EF4-FFF2-40B4-BE49-F238E27FC236}">
                <a16:creationId xmlns:a16="http://schemas.microsoft.com/office/drawing/2014/main" id="{DBDD48BB-FD7E-7BAF-6CBB-AAD460C28CA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3927475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Q10_pth.mp3">
            <a:hlinkClick r:id="" action="ppaction://media"/>
            <a:extLst>
              <a:ext uri="{FF2B5EF4-FFF2-40B4-BE49-F238E27FC236}">
                <a16:creationId xmlns:a16="http://schemas.microsoft.com/office/drawing/2014/main" id="{1EB3917E-25AC-19DD-D51B-D6D05D41BD5B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440238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1">
            <a:extLst>
              <a:ext uri="{FF2B5EF4-FFF2-40B4-BE49-F238E27FC236}">
                <a16:creationId xmlns:a16="http://schemas.microsoft.com/office/drawing/2014/main" id="{963AFB0A-8C27-4B99-1059-E29EB5B68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835025"/>
            <a:ext cx="83534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10.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你認為</a:t>
            </a:r>
            <a:r>
              <a:rPr kumimoji="0" lang="zh-TW" altLang="en-US" sz="2800" b="0" u="sng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子清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可如何說服爸爸媽媽帶她參加紡織村 </a:t>
            </a:r>
            <a:endParaRPr kumimoji="0" lang="en-US" altLang="zh-TW" sz="28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夏日活動？試結合話語內容，舉出一件爸爸媽媽</a:t>
            </a:r>
            <a:endParaRPr kumimoji="0" lang="en-US" altLang="zh-TW" sz="2800" b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   擔憂的事和相應的解決方法。［</a:t>
            </a:r>
            <a:r>
              <a:rPr kumimoji="0" lang="en-US" altLang="zh-TW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800" b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分］</a:t>
            </a:r>
          </a:p>
        </p:txBody>
      </p:sp>
      <p:pic>
        <p:nvPicPr>
          <p:cNvPr id="4099" name="Picture 2" descr="\\Srv101\GZ_PnE\P&amp;E\Mathematics\tsa mock PPT\icon\btnClose.gif">
            <a:hlinkClick r:id="" action="ppaction://hlinkshowjump?jump=endshow"/>
            <a:extLst>
              <a:ext uri="{FF2B5EF4-FFF2-40B4-BE49-F238E27FC236}">
                <a16:creationId xmlns:a16="http://schemas.microsoft.com/office/drawing/2014/main" id="{53BF4E18-930F-5685-7DA2-AE12FAD77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425" y="53975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14">
            <a:extLst>
              <a:ext uri="{FF2B5EF4-FFF2-40B4-BE49-F238E27FC236}">
                <a16:creationId xmlns:a16="http://schemas.microsoft.com/office/drawing/2014/main" id="{69D5F32C-1415-799D-E947-BE43BCF8B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44450"/>
            <a:ext cx="568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分類練習</a:t>
            </a:r>
            <a:r>
              <a:rPr lang="en-US" altLang="zh-TW" sz="340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3400">
                <a:latin typeface="標楷體" panose="03000509000000000000" pitchFamily="65" charset="-120"/>
                <a:ea typeface="標楷體" panose="03000509000000000000" pitchFamily="65" charset="-120"/>
              </a:rPr>
              <a:t>聆聽理解（三）</a:t>
            </a:r>
            <a:endParaRPr lang="en-US" altLang="zh-TW" sz="34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1D846B69-96EF-7CFD-3BC0-9F2FADE9465B}"/>
              </a:ext>
            </a:extLst>
          </p:cNvPr>
          <p:cNvGraphicFramePr>
            <a:graphicFrameLocks noGrp="1"/>
          </p:cNvGraphicFramePr>
          <p:nvPr/>
        </p:nvGraphicFramePr>
        <p:xfrm>
          <a:off x="360363" y="2278063"/>
          <a:ext cx="8027988" cy="15113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3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3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76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1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爸爸媽媽擔憂的事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1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解決方法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76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0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參加活動佔用學習時間。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600" b="0" i="0" u="none" strike="noStrike" baseline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挑選用時較少的活動參加。</a:t>
                      </a:r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767">
                <a:tc>
                  <a:txBody>
                    <a:bodyPr/>
                    <a:lstStyle/>
                    <a:p>
                      <a:pPr algn="ctr"/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 Box 5">
            <a:extLst>
              <a:ext uri="{FF2B5EF4-FFF2-40B4-BE49-F238E27FC236}">
                <a16:creationId xmlns:a16="http://schemas.microsoft.com/office/drawing/2014/main" id="{52F0FEC2-A1DE-A698-028B-318E7991B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3270250"/>
            <a:ext cx="7848600" cy="4921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5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buFontTx/>
              <a:buNone/>
            </a:pPr>
            <a:r>
              <a:rPr lang="zh-TW" altLang="en-US" sz="2600" b="0">
                <a:solidFill>
                  <a:srgbClr val="FF0000"/>
                </a:solidFill>
                <a:ea typeface="標楷體" panose="03000509000000000000" pitchFamily="65" charset="-120"/>
              </a:rPr>
              <a:t>因操作不當而受傷。      專家手把手指導安全操作。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58DB0181-5C5F-D79D-C022-C493D7B46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658938"/>
            <a:ext cx="4392612" cy="4921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5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buFontTx/>
              <a:buNone/>
            </a:pPr>
            <a:r>
              <a:rPr lang="zh-TW" altLang="en-US" sz="2600" b="0">
                <a:solidFill>
                  <a:srgbClr val="FF0000"/>
                </a:solidFill>
                <a:ea typeface="標楷體" panose="03000509000000000000" pitchFamily="65" charset="-120"/>
              </a:rPr>
              <a:t>（答案僅供參考）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49A5D465-F82D-D367-A994-3A2426193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025" y="4246563"/>
            <a:ext cx="8150225" cy="16319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ts val="3000"/>
              </a:lnSpc>
              <a:spcBef>
                <a:spcPct val="0"/>
              </a:spcBef>
              <a:buFontTx/>
              <a:buNone/>
            </a:pPr>
            <a:r>
              <a:rPr kumimoji="0" lang="zh-TW" altLang="en-US" sz="2600" b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留意</a:t>
            </a:r>
            <a:r>
              <a:rPr kumimoji="0" lang="zh-TW" altLang="en-US" sz="2600" b="0" u="sng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子清</a:t>
            </a:r>
            <a:r>
              <a:rPr kumimoji="0" lang="zh-TW" altLang="en-US" sz="2600" b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談及爸爸媽媽擔心的話語內容：「爸爸媽媽可能會擔心我因操作不當而受傷」，之後</a:t>
            </a:r>
            <a:r>
              <a:rPr kumimoji="0" lang="zh-TW" altLang="en-US" sz="2600" b="0" u="sng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天朗</a:t>
            </a:r>
            <a:r>
              <a:rPr kumimoji="0" lang="zh-TW" altLang="en-US" sz="2600" b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便提出建議的解決方法：「專家可以手把手教你安全操作」。可據此歸納作答。</a:t>
            </a:r>
            <a:endParaRPr kumimoji="0" lang="zh-TW" altLang="en-US" sz="2600" b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3" grpId="0" animBg="1"/>
    </p:bld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Mincho" pitchFamily="1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Mincho" pitchFamily="18" charset="-128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7721</TotalTime>
  <Words>275</Words>
  <Application>Microsoft Office PowerPoint</Application>
  <PresentationFormat>如螢幕大小 (4:3)</PresentationFormat>
  <Paragraphs>24</Paragraphs>
  <Slides>2</Slides>
  <Notes>0</Notes>
  <HiddenSlides>0</HiddenSlides>
  <MMClips>2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10" baseType="lpstr">
      <vt:lpstr>Arial</vt:lpstr>
      <vt:lpstr>MS PMincho</vt:lpstr>
      <vt:lpstr>新細明體</vt:lpstr>
      <vt:lpstr>等线</vt:lpstr>
      <vt:lpstr>標楷體</vt:lpstr>
      <vt:lpstr>Times New Roman</vt:lpstr>
      <vt:lpstr>Wingdings</vt:lpstr>
      <vt:lpstr>預設簡報設計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ocean.chan</dc:creator>
  <cp:lastModifiedBy>Henry Leung</cp:lastModifiedBy>
  <cp:revision>710</cp:revision>
  <dcterms:created xsi:type="dcterms:W3CDTF">2010-06-11T09:12:52Z</dcterms:created>
  <dcterms:modified xsi:type="dcterms:W3CDTF">2022-10-31T09:56:48Z</dcterms:modified>
</cp:coreProperties>
</file>