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id="{84712CC2-B76F-B181-74B4-056D7D1A6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675687" cy="1987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1160463" indent="-11604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622300" indent="-622300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公司需要設計新商標，以下是員工提交的部分設計建議。</a:t>
            </a:r>
            <a:br>
              <a:rPr lang="zh-TW" altLang="en-US" sz="2800" dirty="0"/>
            </a:br>
            <a:endParaRPr lang="en-US" altLang="zh-TW" sz="2800" dirty="0"/>
          </a:p>
          <a:p>
            <a:pPr marL="622300" indent="9525" eaLnBrk="1" hangingPunct="1">
              <a:spcAft>
                <a:spcPct val="54000"/>
              </a:spcAft>
              <a:defRPr/>
            </a:pP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A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     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B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  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C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5" name="Text Box 218">
            <a:extLst>
              <a:ext uri="{FF2B5EF4-FFF2-40B4-BE49-F238E27FC236}">
                <a16:creationId xmlns:a16="http://schemas.microsoft.com/office/drawing/2014/main" id="{1D78DD64-05D3-A7FC-4B91-CF7C67537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3  </a:t>
            </a:r>
            <a:r>
              <a:rPr lang="zh-TW" altLang="en-US" sz="3400" dirty="0"/>
              <a:t>四邊形</a:t>
            </a:r>
          </a:p>
        </p:txBody>
      </p:sp>
      <p:pic>
        <p:nvPicPr>
          <p:cNvPr id="8" name="图片 8">
            <a:extLst>
              <a:ext uri="{FF2B5EF4-FFF2-40B4-BE49-F238E27FC236}">
                <a16:creationId xmlns:a16="http://schemas.microsoft.com/office/drawing/2014/main" id="{6291A02D-F44B-C70A-AC68-2085A8625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149475"/>
            <a:ext cx="13970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9">
            <a:extLst>
              <a:ext uri="{FF2B5EF4-FFF2-40B4-BE49-F238E27FC236}">
                <a16:creationId xmlns:a16="http://schemas.microsoft.com/office/drawing/2014/main" id="{742D8EC4-45C8-0601-42EB-C33982A40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88" y="2182813"/>
            <a:ext cx="14081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0">
            <a:extLst>
              <a:ext uri="{FF2B5EF4-FFF2-40B4-BE49-F238E27FC236}">
                <a16:creationId xmlns:a16="http://schemas.microsoft.com/office/drawing/2014/main" id="{44782C84-5EA7-EC27-2EF4-114AAB5863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0" y="2085975"/>
            <a:ext cx="107791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1">
            <a:extLst>
              <a:ext uri="{FF2B5EF4-FFF2-40B4-BE49-F238E27FC236}">
                <a16:creationId xmlns:a16="http://schemas.microsoft.com/office/drawing/2014/main" id="{170A3523-39A6-2634-5E21-CED65C045C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219325"/>
            <a:ext cx="1249363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" name="表格 40">
            <a:extLst>
              <a:ext uri="{FF2B5EF4-FFF2-40B4-BE49-F238E27FC236}">
                <a16:creationId xmlns:a16="http://schemas.microsoft.com/office/drawing/2014/main" id="{E15D2213-F32A-1069-28EE-5F257DCFF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57288"/>
              </p:ext>
            </p:extLst>
          </p:nvPr>
        </p:nvGraphicFramePr>
        <p:xfrm>
          <a:off x="468082" y="3360578"/>
          <a:ext cx="8280399" cy="23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612">
                  <a:extLst>
                    <a:ext uri="{9D8B030D-6E8A-4147-A177-3AD203B41FA5}">
                      <a16:colId xmlns:a16="http://schemas.microsoft.com/office/drawing/2014/main" val="127355403"/>
                    </a:ext>
                  </a:extLst>
                </a:gridCol>
                <a:gridCol w="3195871">
                  <a:extLst>
                    <a:ext uri="{9D8B030D-6E8A-4147-A177-3AD203B41FA5}">
                      <a16:colId xmlns:a16="http://schemas.microsoft.com/office/drawing/2014/main" val="2632312037"/>
                    </a:ext>
                  </a:extLst>
                </a:gridCol>
                <a:gridCol w="3195871">
                  <a:extLst>
                    <a:ext uri="{9D8B030D-6E8A-4147-A177-3AD203B41FA5}">
                      <a16:colId xmlns:a16="http://schemas.microsoft.com/office/drawing/2014/main" val="2292971288"/>
                    </a:ext>
                  </a:extLst>
                </a:gridCol>
                <a:gridCol w="936045">
                  <a:extLst>
                    <a:ext uri="{9D8B030D-6E8A-4147-A177-3AD203B41FA5}">
                      <a16:colId xmlns:a16="http://schemas.microsoft.com/office/drawing/2014/main" val="50404071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員工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平行線的數目</a:t>
                      </a:r>
                      <a:r>
                        <a:rPr lang="en-US" altLang="zh-TW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組</a:t>
                      </a:r>
                      <a:r>
                        <a:rPr lang="en-US" altLang="zh-TW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)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垂直線的數目</a:t>
                      </a:r>
                      <a:r>
                        <a:rPr lang="en-US" altLang="zh-TW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altLang="en-US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組</a:t>
                      </a:r>
                      <a:r>
                        <a:rPr lang="en-US" altLang="zh-TW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)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2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商標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405067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2800" b="0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卓明</a:t>
                      </a:r>
                      <a:endParaRPr lang="zh-HK" altLang="en-US" sz="28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0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5733333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2800" b="0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子林</a:t>
                      </a:r>
                      <a:endParaRPr lang="zh-HK" altLang="en-US" sz="28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2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4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6935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2800" b="0" i="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雨恩</a:t>
                      </a:r>
                      <a:endParaRPr lang="zh-HK" altLang="en-US" sz="2800" b="0" u="none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2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0</a:t>
                      </a:r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HK" altLang="en-US" sz="2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標楷體" panose="03000509000000000000" pitchFamily="65" charset="-120"/>
                        <a:cs typeface="Arial" panose="020B0604020202020204" pitchFamily="34" charset="0"/>
                      </a:endParaRP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37050"/>
                  </a:ext>
                </a:extLst>
              </a:tr>
            </a:tbl>
          </a:graphicData>
        </a:graphic>
      </p:graphicFrame>
      <p:sp>
        <p:nvSpPr>
          <p:cNvPr id="14" name="Text Box 8">
            <a:extLst>
              <a:ext uri="{FF2B5EF4-FFF2-40B4-BE49-F238E27FC236}">
                <a16:creationId xmlns:a16="http://schemas.microsoft.com/office/drawing/2014/main" id="{F31DD805-8DAC-C9B5-2B83-CF8643F4C5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2350" y="1548739"/>
            <a:ext cx="6954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找出每個商標中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平行線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和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垂直線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的數目。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39" name="Line 159">
            <a:extLst>
              <a:ext uri="{FF2B5EF4-FFF2-40B4-BE49-F238E27FC236}">
                <a16:creationId xmlns:a16="http://schemas.microsoft.com/office/drawing/2014/main" id="{1D8036A4-939D-DC0F-BE02-4FC50EB17B52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3921" y="3858011"/>
            <a:ext cx="2881312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59">
            <a:extLst>
              <a:ext uri="{FF2B5EF4-FFF2-40B4-BE49-F238E27FC236}">
                <a16:creationId xmlns:a16="http://schemas.microsoft.com/office/drawing/2014/main" id="{DC6DE4AE-2F2B-3966-094B-06630C2D29A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0265" y="3858011"/>
            <a:ext cx="2879725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99F7B806-A008-6622-FCEA-C0A73E64B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3211513"/>
            <a:ext cx="826293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0463" indent="-5381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(a)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卓明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子林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雨恩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設計的商標有下表所示的特性。哪些商標是他們設計的？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只須寫出代表圖案的英文字母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[3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2" name="Text Box 8">
            <a:extLst>
              <a:ext uri="{FF2B5EF4-FFF2-40B4-BE49-F238E27FC236}">
                <a16:creationId xmlns:a16="http://schemas.microsoft.com/office/drawing/2014/main" id="{E5168D00-3C11-1CCD-5734-10CACD89C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5110" y="5682334"/>
            <a:ext cx="6954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根據表格找出對應員工設計的商標。</a:t>
            </a:r>
            <a:endParaRPr lang="zh-TW" altLang="en-US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:a16="http://schemas.microsoft.com/office/drawing/2014/main" id="{1C763F5F-0C34-C922-45BA-1202889A1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818562" cy="37703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1160463" indent="-11604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622300" indent="-622300"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公司需要設計新商標，以下是員工提交的部分設計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建議。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162050" indent="-533400"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(b)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詩麗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設計的商標形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狀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是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一個四邊形，它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沒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有直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角且四邊長度相等。在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右面的方格紙上畫出這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個商標可能的形狀。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          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EB02CDF3-F4F7-CE84-74F7-D4B0E3E02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3  </a:t>
            </a:r>
            <a:r>
              <a:rPr lang="zh-TW" altLang="en-US" sz="3400" dirty="0"/>
              <a:t>四邊形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E2154DC-1A3C-F18E-B264-78348CCD50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071954"/>
              </p:ext>
            </p:extLst>
          </p:nvPr>
        </p:nvGraphicFramePr>
        <p:xfrm>
          <a:off x="5355578" y="2245030"/>
          <a:ext cx="3167063" cy="2371728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1718186126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2460689954"/>
                    </a:ext>
                  </a:extLst>
                </a:gridCol>
                <a:gridCol w="395287">
                  <a:extLst>
                    <a:ext uri="{9D8B030D-6E8A-4147-A177-3AD203B41FA5}">
                      <a16:colId xmlns:a16="http://schemas.microsoft.com/office/drawing/2014/main" val="2080411498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3753276671"/>
                    </a:ext>
                  </a:extLst>
                </a:gridCol>
                <a:gridCol w="395288">
                  <a:extLst>
                    <a:ext uri="{9D8B030D-6E8A-4147-A177-3AD203B41FA5}">
                      <a16:colId xmlns:a16="http://schemas.microsoft.com/office/drawing/2014/main" val="2853759421"/>
                    </a:ext>
                  </a:extLst>
                </a:gridCol>
                <a:gridCol w="395287">
                  <a:extLst>
                    <a:ext uri="{9D8B030D-6E8A-4147-A177-3AD203B41FA5}">
                      <a16:colId xmlns:a16="http://schemas.microsoft.com/office/drawing/2014/main" val="3696735741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3344027601"/>
                    </a:ext>
                  </a:extLst>
                </a:gridCol>
                <a:gridCol w="395288">
                  <a:extLst>
                    <a:ext uri="{9D8B030D-6E8A-4147-A177-3AD203B41FA5}">
                      <a16:colId xmlns:a16="http://schemas.microsoft.com/office/drawing/2014/main" val="1388785145"/>
                    </a:ext>
                  </a:extLst>
                </a:gridCol>
              </a:tblGrid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629078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99396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541592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5532662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144675"/>
                  </a:ext>
                </a:extLst>
              </a:tr>
              <a:tr h="395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HK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1413" marR="91413" marT="45729" marB="45729" horzOverflow="overflow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023339"/>
                  </a:ext>
                </a:extLst>
              </a:tr>
            </a:tbl>
          </a:graphicData>
        </a:graphic>
      </p:graphicFrame>
      <p:sp>
        <p:nvSpPr>
          <p:cNvPr id="7" name="Line 159">
            <a:extLst>
              <a:ext uri="{FF2B5EF4-FFF2-40B4-BE49-F238E27FC236}">
                <a16:creationId xmlns:a16="http://schemas.microsoft.com/office/drawing/2014/main" id="{4F19F76D-F443-41AE-4FCA-9762AA7759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5513" y="3009900"/>
            <a:ext cx="1044575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159">
            <a:extLst>
              <a:ext uri="{FF2B5EF4-FFF2-40B4-BE49-F238E27FC236}">
                <a16:creationId xmlns:a16="http://schemas.microsoft.com/office/drawing/2014/main" id="{1C21EC82-8B2A-0D4E-D47C-E5DCBADDDC63}"/>
              </a:ext>
            </a:extLst>
          </p:cNvPr>
          <p:cNvSpPr>
            <a:spLocks noChangeShapeType="1"/>
          </p:cNvSpPr>
          <p:nvPr/>
        </p:nvSpPr>
        <p:spPr bwMode="auto">
          <a:xfrm>
            <a:off x="3978275" y="3000375"/>
            <a:ext cx="1006475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159">
            <a:extLst>
              <a:ext uri="{FF2B5EF4-FFF2-40B4-BE49-F238E27FC236}">
                <a16:creationId xmlns:a16="http://schemas.microsoft.com/office/drawing/2014/main" id="{80D98EEF-9716-E4CB-6F0A-C6045D5832B2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3200" y="3435350"/>
            <a:ext cx="2844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FCA923-6C87-45C0-A7FC-836930AC2D85}"/>
              </a:ext>
            </a:extLst>
          </p:cNvPr>
          <p:cNvSpPr txBox="1"/>
          <p:nvPr/>
        </p:nvSpPr>
        <p:spPr>
          <a:xfrm>
            <a:off x="1390938" y="4901268"/>
            <a:ext cx="5174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u="sng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詩麗</a:t>
            </a:r>
            <a:r>
              <a:rPr lang="zh-TW" altLang="en-US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設計的商標的形狀是菱形。</a:t>
            </a:r>
            <a:endParaRPr lang="en-US" sz="28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1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246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2022-07-28T08:20:57Z</dcterms:created>
  <dcterms:modified xsi:type="dcterms:W3CDTF">2022-07-28T08:20:59Z</dcterms:modified>
</cp:coreProperties>
</file>