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02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75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47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582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380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918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657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72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867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652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288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8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7752C-6289-41EA-97DD-4D0C2201CDAA}" type="datetimeFigureOut">
              <a:rPr lang="zh-CN" altLang="en-US" smtClean="0"/>
              <a:t>2022/8/5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774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>
            <a:extLst>
              <a:ext uri="{FF2B5EF4-FFF2-40B4-BE49-F238E27FC236}">
                <a16:creationId xmlns:a16="http://schemas.microsoft.com/office/drawing/2014/main" id="{5E407DEB-1D43-369C-4164-CAAE8C7611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4375" y="2163763"/>
            <a:ext cx="8262938" cy="243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Aft>
                <a:spcPts val="2400"/>
              </a:spcAft>
            </a:pP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把三個分數由小至大排列，如上圖所示。下列哪</a:t>
            </a:r>
            <a:b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</a:b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一個可能是中間的分數？</a:t>
            </a:r>
            <a:endParaRPr lang="en-US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eaLnBrk="1" hangingPunct="1">
              <a:spcAft>
                <a:spcPts val="2400"/>
              </a:spcAft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A.                                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r>
              <a:rPr lang="zh-TW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B. </a:t>
            </a:r>
            <a:endParaRPr lang="en-US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eaLnBrk="1" hangingPunct="1">
              <a:spcAft>
                <a:spcPts val="2000"/>
              </a:spcAft>
            </a:pPr>
            <a:r>
              <a:rPr lang="zh-TW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C. 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   </a:t>
            </a:r>
            <a:r>
              <a:rPr lang="zh-TW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</a:t>
            </a:r>
            <a:r>
              <a:rPr lang="zh-TW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         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   </a:t>
            </a:r>
            <a:r>
              <a:rPr lang="zh-TW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D.</a:t>
            </a:r>
          </a:p>
        </p:txBody>
      </p:sp>
      <p:sp>
        <p:nvSpPr>
          <p:cNvPr id="3" name="圆角矩形 6">
            <a:extLst>
              <a:ext uri="{FF2B5EF4-FFF2-40B4-BE49-F238E27FC236}">
                <a16:creationId xmlns:a16="http://schemas.microsoft.com/office/drawing/2014/main" id="{42ABBA67-0420-6A3E-52DC-5A81730C1D1B}"/>
              </a:ext>
            </a:extLst>
          </p:cNvPr>
          <p:cNvSpPr/>
          <p:nvPr/>
        </p:nvSpPr>
        <p:spPr bwMode="auto">
          <a:xfrm>
            <a:off x="1562604" y="1142199"/>
            <a:ext cx="1008000" cy="900000"/>
          </a:xfrm>
          <a:prstGeom prst="roundRect">
            <a:avLst/>
          </a:prstGeom>
          <a:solidFill>
            <a:schemeClr val="bg2"/>
          </a:solidFill>
          <a:ln w="190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zh-HK" altLang="en-US" dirty="0">
              <a:latin typeface="Arial" charset="0"/>
            </a:endParaRPr>
          </a:p>
        </p:txBody>
      </p:sp>
      <p:sp>
        <p:nvSpPr>
          <p:cNvPr id="4" name="圆角矩形 40">
            <a:extLst>
              <a:ext uri="{FF2B5EF4-FFF2-40B4-BE49-F238E27FC236}">
                <a16:creationId xmlns:a16="http://schemas.microsoft.com/office/drawing/2014/main" id="{684A4C82-144E-671B-6E05-7CF5285D3782}"/>
              </a:ext>
            </a:extLst>
          </p:cNvPr>
          <p:cNvSpPr/>
          <p:nvPr/>
        </p:nvSpPr>
        <p:spPr bwMode="auto">
          <a:xfrm>
            <a:off x="3564000" y="1142199"/>
            <a:ext cx="1008000" cy="900000"/>
          </a:xfrm>
          <a:prstGeom prst="roundRect">
            <a:avLst/>
          </a:prstGeom>
          <a:solidFill>
            <a:schemeClr val="bg2"/>
          </a:solidFill>
          <a:ln w="190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zh-HK" altLang="en-US" dirty="0">
              <a:latin typeface="Arial" charset="0"/>
            </a:endParaRPr>
          </a:p>
        </p:txBody>
      </p:sp>
      <p:sp>
        <p:nvSpPr>
          <p:cNvPr id="5" name="圆角矩形 41">
            <a:extLst>
              <a:ext uri="{FF2B5EF4-FFF2-40B4-BE49-F238E27FC236}">
                <a16:creationId xmlns:a16="http://schemas.microsoft.com/office/drawing/2014/main" id="{9E005E3F-9E35-B508-1A1C-493298FC8429}"/>
              </a:ext>
            </a:extLst>
          </p:cNvPr>
          <p:cNvSpPr/>
          <p:nvPr/>
        </p:nvSpPr>
        <p:spPr bwMode="auto">
          <a:xfrm>
            <a:off x="5508216" y="1142199"/>
            <a:ext cx="1008000" cy="900000"/>
          </a:xfrm>
          <a:prstGeom prst="roundRect">
            <a:avLst/>
          </a:prstGeom>
          <a:solidFill>
            <a:schemeClr val="bg2"/>
          </a:solidFill>
          <a:ln w="190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zh-HK" altLang="en-US">
              <a:latin typeface="Arial" charset="0"/>
            </a:endParaRPr>
          </a:p>
        </p:txBody>
      </p:sp>
      <p:sp>
        <p:nvSpPr>
          <p:cNvPr id="6" name="Text Box 5">
            <a:extLst>
              <a:ext uri="{FF2B5EF4-FFF2-40B4-BE49-F238E27FC236}">
                <a16:creationId xmlns:a16="http://schemas.microsoft.com/office/drawing/2014/main" id="{454C361E-F47D-AAEB-F559-90FC0CAAB1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1022350"/>
            <a:ext cx="10080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23888" indent="-623888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en-US" altLang="zh-TW" sz="2800" b="0">
                <a:ea typeface="標楷體" panose="03000509000000000000" pitchFamily="65" charset="-120"/>
                <a:cs typeface="Arial" panose="020B0604020202020204" pitchFamily="34" charset="0"/>
              </a:rPr>
              <a:t>  5. </a:t>
            </a:r>
            <a:r>
              <a:rPr lang="zh-TW" altLang="zh-TW" sz="2800" b="0">
                <a:ea typeface="標楷體" panose="03000509000000000000" pitchFamily="65" charset="-120"/>
                <a:cs typeface="Arial" panose="020B0604020202020204" pitchFamily="34" charset="0"/>
              </a:rPr>
              <a:t>　</a:t>
            </a:r>
          </a:p>
        </p:txBody>
      </p:sp>
      <p:sp>
        <p:nvSpPr>
          <p:cNvPr id="7" name="Text Box 218">
            <a:extLst>
              <a:ext uri="{FF2B5EF4-FFF2-40B4-BE49-F238E27FC236}">
                <a16:creationId xmlns:a16="http://schemas.microsoft.com/office/drawing/2014/main" id="{9C1D728F-EBFC-7322-BF34-F2F20B7E1D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15888"/>
            <a:ext cx="5097463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3400" dirty="0"/>
              <a:t>單元</a:t>
            </a:r>
            <a:r>
              <a:rPr lang="en-US" altLang="zh-TW" sz="3400" dirty="0"/>
              <a:t>15  </a:t>
            </a:r>
            <a:r>
              <a:rPr lang="zh-HK" altLang="en-US" sz="3400" dirty="0"/>
              <a:t>分數的認識</a:t>
            </a:r>
            <a:endParaRPr lang="zh-TW" altLang="en-US" sz="3400" dirty="0"/>
          </a:p>
        </p:txBody>
      </p:sp>
      <p:grpSp>
        <p:nvGrpSpPr>
          <p:cNvPr id="8" name="Group 17">
            <a:extLst>
              <a:ext uri="{FF2B5EF4-FFF2-40B4-BE49-F238E27FC236}">
                <a16:creationId xmlns:a16="http://schemas.microsoft.com/office/drawing/2014/main" id="{5FBE914B-7805-0599-FFD5-61DEC0C48E51}"/>
              </a:ext>
            </a:extLst>
          </p:cNvPr>
          <p:cNvGrpSpPr>
            <a:grpSpLocks/>
          </p:cNvGrpSpPr>
          <p:nvPr/>
        </p:nvGrpSpPr>
        <p:grpSpPr bwMode="auto">
          <a:xfrm>
            <a:off x="1692275" y="1190625"/>
            <a:ext cx="741363" cy="860425"/>
            <a:chOff x="1238" y="1864"/>
            <a:chExt cx="467" cy="542"/>
          </a:xfrm>
        </p:grpSpPr>
        <p:sp>
          <p:nvSpPr>
            <p:cNvPr id="9" name="Rectangle 1">
              <a:extLst>
                <a:ext uri="{FF2B5EF4-FFF2-40B4-BE49-F238E27FC236}">
                  <a16:creationId xmlns:a16="http://schemas.microsoft.com/office/drawing/2014/main" id="{D6F5BB69-C4D2-77E4-D5EA-97FC77204D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8" y="1864"/>
              <a:ext cx="467" cy="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44500" indent="-4445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algn="ctr" eaLnBrk="1" hangingPunct="1">
                <a:lnSpc>
                  <a:spcPct val="90000"/>
                </a:lnSpc>
              </a:pPr>
              <a:r>
                <a:rPr lang="en-US" altLang="zh-TW" sz="2800" b="0"/>
                <a:t>5</a:t>
              </a:r>
            </a:p>
            <a:p>
              <a:pPr algn="ctr" eaLnBrk="1" hangingPunct="1">
                <a:lnSpc>
                  <a:spcPct val="90000"/>
                </a:lnSpc>
              </a:pPr>
              <a:r>
                <a:rPr lang="en-US" altLang="zh-TW" sz="2800" b="0"/>
                <a:t>7</a:t>
              </a:r>
              <a:endParaRPr lang="zh-TW" altLang="en-US" sz="2800" b="0"/>
            </a:p>
          </p:txBody>
        </p:sp>
        <p:cxnSp>
          <p:nvCxnSpPr>
            <p:cNvPr id="10" name="Straight Connector 10">
              <a:extLst>
                <a:ext uri="{FF2B5EF4-FFF2-40B4-BE49-F238E27FC236}">
                  <a16:creationId xmlns:a16="http://schemas.microsoft.com/office/drawing/2014/main" id="{7B2D3461-B861-866B-1824-4A2C2207D0DE}"/>
                </a:ext>
              </a:extLst>
            </p:cNvPr>
            <p:cNvCxnSpPr/>
            <p:nvPr/>
          </p:nvCxnSpPr>
          <p:spPr>
            <a:xfrm>
              <a:off x="1326" y="2126"/>
              <a:ext cx="31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5">
            <a:extLst>
              <a:ext uri="{FF2B5EF4-FFF2-40B4-BE49-F238E27FC236}">
                <a16:creationId xmlns:a16="http://schemas.microsoft.com/office/drawing/2014/main" id="{1F92C17D-F04C-9482-64F2-1D7CE27BA0ED}"/>
              </a:ext>
            </a:extLst>
          </p:cNvPr>
          <p:cNvGrpSpPr>
            <a:grpSpLocks/>
          </p:cNvGrpSpPr>
          <p:nvPr/>
        </p:nvGrpSpPr>
        <p:grpSpPr bwMode="auto">
          <a:xfrm>
            <a:off x="5549900" y="1179513"/>
            <a:ext cx="933450" cy="860425"/>
            <a:chOff x="5229756" y="4433500"/>
            <a:chExt cx="933146" cy="860425"/>
          </a:xfrm>
        </p:grpSpPr>
        <p:sp>
          <p:nvSpPr>
            <p:cNvPr id="12" name="Rectangle 1">
              <a:extLst>
                <a:ext uri="{FF2B5EF4-FFF2-40B4-BE49-F238E27FC236}">
                  <a16:creationId xmlns:a16="http://schemas.microsoft.com/office/drawing/2014/main" id="{B4B6706B-B46C-4FA3-60F6-B7148BA093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1540" y="4433500"/>
              <a:ext cx="741362" cy="860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44500" indent="-4445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algn="ctr" eaLnBrk="1" hangingPunct="1">
                <a:lnSpc>
                  <a:spcPct val="90000"/>
                </a:lnSpc>
              </a:pPr>
              <a:r>
                <a:rPr lang="en-US" altLang="zh-TW" sz="2800" b="0"/>
                <a:t>4</a:t>
              </a:r>
            </a:p>
            <a:p>
              <a:pPr algn="ctr" eaLnBrk="1" hangingPunct="1">
                <a:lnSpc>
                  <a:spcPct val="90000"/>
                </a:lnSpc>
              </a:pPr>
              <a:r>
                <a:rPr lang="en-US" altLang="zh-TW" sz="2800" b="0"/>
                <a:t>7</a:t>
              </a:r>
              <a:endParaRPr lang="zh-TW" altLang="en-US" sz="2800" b="0"/>
            </a:p>
          </p:txBody>
        </p:sp>
        <p:cxnSp>
          <p:nvCxnSpPr>
            <p:cNvPr id="13" name="Straight Connector 10">
              <a:extLst>
                <a:ext uri="{FF2B5EF4-FFF2-40B4-BE49-F238E27FC236}">
                  <a16:creationId xmlns:a16="http://schemas.microsoft.com/office/drawing/2014/main" id="{95F3FA99-E60E-6E62-C6CF-AC6D8E41EC2A}"/>
                </a:ext>
              </a:extLst>
            </p:cNvPr>
            <p:cNvCxnSpPr/>
            <p:nvPr/>
          </p:nvCxnSpPr>
          <p:spPr bwMode="auto">
            <a:xfrm>
              <a:off x="5561436" y="4849425"/>
              <a:ext cx="50307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4">
              <a:extLst>
                <a:ext uri="{FF2B5EF4-FFF2-40B4-BE49-F238E27FC236}">
                  <a16:creationId xmlns:a16="http://schemas.microsoft.com/office/drawing/2014/main" id="{4520072B-39AE-1FBD-511F-96F055AD5D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29756" y="4587815"/>
              <a:ext cx="3850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/>
              <a:r>
                <a:rPr lang="en-US" altLang="zh-HK" sz="2800" b="0"/>
                <a:t>1</a:t>
              </a:r>
              <a:endParaRPr lang="zh-HK" altLang="en-US" sz="2800" b="0"/>
            </a:p>
          </p:txBody>
        </p:sp>
      </p:grpSp>
      <p:sp>
        <p:nvSpPr>
          <p:cNvPr id="15" name="文本框 7">
            <a:extLst>
              <a:ext uri="{FF2B5EF4-FFF2-40B4-BE49-F238E27FC236}">
                <a16:creationId xmlns:a16="http://schemas.microsoft.com/office/drawing/2014/main" id="{EEF90C44-6492-DEE0-F770-C4C79C563D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6988" y="1303338"/>
            <a:ext cx="6270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2800" b="0">
                <a:ea typeface="標楷體" panose="03000509000000000000" pitchFamily="65" charset="-120"/>
                <a:cs typeface="Arial" panose="020B0604020202020204" pitchFamily="34" charset="0"/>
              </a:rPr>
              <a:t>？</a:t>
            </a:r>
            <a:endParaRPr lang="zh-HK" altLang="en-US" sz="2800" b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grpSp>
        <p:nvGrpSpPr>
          <p:cNvPr id="16" name="Group 17">
            <a:extLst>
              <a:ext uri="{FF2B5EF4-FFF2-40B4-BE49-F238E27FC236}">
                <a16:creationId xmlns:a16="http://schemas.microsoft.com/office/drawing/2014/main" id="{0310FA95-F991-BD0A-FFDC-1A52FB3231FF}"/>
              </a:ext>
            </a:extLst>
          </p:cNvPr>
          <p:cNvGrpSpPr>
            <a:grpSpLocks/>
          </p:cNvGrpSpPr>
          <p:nvPr/>
        </p:nvGrpSpPr>
        <p:grpSpPr bwMode="auto">
          <a:xfrm>
            <a:off x="1177925" y="3189288"/>
            <a:ext cx="741363" cy="860425"/>
            <a:chOff x="1238" y="1864"/>
            <a:chExt cx="467" cy="542"/>
          </a:xfrm>
        </p:grpSpPr>
        <p:sp>
          <p:nvSpPr>
            <p:cNvPr id="17" name="Rectangle 1">
              <a:extLst>
                <a:ext uri="{FF2B5EF4-FFF2-40B4-BE49-F238E27FC236}">
                  <a16:creationId xmlns:a16="http://schemas.microsoft.com/office/drawing/2014/main" id="{E6D401EB-3C47-11DF-1395-79D2CCCF28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8" y="1864"/>
              <a:ext cx="467" cy="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44500" indent="-4445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algn="ctr" eaLnBrk="1" hangingPunct="1">
                <a:lnSpc>
                  <a:spcPct val="90000"/>
                </a:lnSpc>
              </a:pPr>
              <a:r>
                <a:rPr lang="en-US" altLang="zh-TW" sz="2800" b="0"/>
                <a:t>4</a:t>
              </a:r>
            </a:p>
            <a:p>
              <a:pPr algn="ctr" eaLnBrk="1" hangingPunct="1">
                <a:lnSpc>
                  <a:spcPct val="90000"/>
                </a:lnSpc>
              </a:pPr>
              <a:r>
                <a:rPr lang="en-US" altLang="zh-TW" sz="2800" b="0"/>
                <a:t>7</a:t>
              </a:r>
              <a:endParaRPr lang="zh-TW" altLang="en-US" sz="2800" b="0"/>
            </a:p>
          </p:txBody>
        </p:sp>
        <p:cxnSp>
          <p:nvCxnSpPr>
            <p:cNvPr id="18" name="Straight Connector 10">
              <a:extLst>
                <a:ext uri="{FF2B5EF4-FFF2-40B4-BE49-F238E27FC236}">
                  <a16:creationId xmlns:a16="http://schemas.microsoft.com/office/drawing/2014/main" id="{273D22CB-B4AB-F35E-4F9B-FC0F924142E0}"/>
                </a:ext>
              </a:extLst>
            </p:cNvPr>
            <p:cNvCxnSpPr/>
            <p:nvPr/>
          </p:nvCxnSpPr>
          <p:spPr>
            <a:xfrm>
              <a:off x="1326" y="2126"/>
              <a:ext cx="31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48">
            <a:extLst>
              <a:ext uri="{FF2B5EF4-FFF2-40B4-BE49-F238E27FC236}">
                <a16:creationId xmlns:a16="http://schemas.microsoft.com/office/drawing/2014/main" id="{44B05EB1-D8D0-A519-F940-EEBC22D31D38}"/>
              </a:ext>
            </a:extLst>
          </p:cNvPr>
          <p:cNvGrpSpPr>
            <a:grpSpLocks/>
          </p:cNvGrpSpPr>
          <p:nvPr/>
        </p:nvGrpSpPr>
        <p:grpSpPr bwMode="auto">
          <a:xfrm>
            <a:off x="1192213" y="3894138"/>
            <a:ext cx="931862" cy="860425"/>
            <a:chOff x="5229756" y="4433500"/>
            <a:chExt cx="933146" cy="860425"/>
          </a:xfrm>
        </p:grpSpPr>
        <p:sp>
          <p:nvSpPr>
            <p:cNvPr id="20" name="Rectangle 1">
              <a:extLst>
                <a:ext uri="{FF2B5EF4-FFF2-40B4-BE49-F238E27FC236}">
                  <a16:creationId xmlns:a16="http://schemas.microsoft.com/office/drawing/2014/main" id="{284DF1CF-F344-A3C5-CE28-B4DADACF85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1540" y="4433500"/>
              <a:ext cx="741362" cy="860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44500" indent="-4445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algn="ctr" eaLnBrk="1" hangingPunct="1">
                <a:lnSpc>
                  <a:spcPct val="90000"/>
                </a:lnSpc>
              </a:pPr>
              <a:r>
                <a:rPr lang="en-US" altLang="zh-TW" sz="2800" b="0"/>
                <a:t>6</a:t>
              </a:r>
            </a:p>
            <a:p>
              <a:pPr algn="ctr" eaLnBrk="1" hangingPunct="1">
                <a:lnSpc>
                  <a:spcPct val="90000"/>
                </a:lnSpc>
              </a:pPr>
              <a:r>
                <a:rPr lang="en-US" altLang="zh-TW" sz="2800" b="0"/>
                <a:t>7</a:t>
              </a:r>
              <a:endParaRPr lang="zh-TW" altLang="en-US" sz="2800" b="0"/>
            </a:p>
          </p:txBody>
        </p:sp>
        <p:cxnSp>
          <p:nvCxnSpPr>
            <p:cNvPr id="21" name="Straight Connector 10">
              <a:extLst>
                <a:ext uri="{FF2B5EF4-FFF2-40B4-BE49-F238E27FC236}">
                  <a16:creationId xmlns:a16="http://schemas.microsoft.com/office/drawing/2014/main" id="{14AC1FDB-D0DA-FA70-044C-663B98C1CDF9}"/>
                </a:ext>
              </a:extLst>
            </p:cNvPr>
            <p:cNvCxnSpPr/>
            <p:nvPr/>
          </p:nvCxnSpPr>
          <p:spPr bwMode="auto">
            <a:xfrm>
              <a:off x="5562000" y="4849425"/>
              <a:ext cx="50234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51">
              <a:extLst>
                <a:ext uri="{FF2B5EF4-FFF2-40B4-BE49-F238E27FC236}">
                  <a16:creationId xmlns:a16="http://schemas.microsoft.com/office/drawing/2014/main" id="{DB610377-C412-2753-A8EA-11BF9386C0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29756" y="4587815"/>
              <a:ext cx="3850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eaLnBrk="1" hangingPunct="1"/>
              <a:r>
                <a:rPr lang="en-US" altLang="zh-HK" sz="2800" b="0"/>
                <a:t>1</a:t>
              </a:r>
              <a:endParaRPr lang="zh-HK" altLang="en-US" sz="2800" b="0"/>
            </a:p>
          </p:txBody>
        </p:sp>
      </p:grpSp>
      <p:grpSp>
        <p:nvGrpSpPr>
          <p:cNvPr id="23" name="Group 17">
            <a:extLst>
              <a:ext uri="{FF2B5EF4-FFF2-40B4-BE49-F238E27FC236}">
                <a16:creationId xmlns:a16="http://schemas.microsoft.com/office/drawing/2014/main" id="{1AD472D3-E11F-8F23-3C38-15EB71E9B6BE}"/>
              </a:ext>
            </a:extLst>
          </p:cNvPr>
          <p:cNvGrpSpPr>
            <a:grpSpLocks/>
          </p:cNvGrpSpPr>
          <p:nvPr/>
        </p:nvGrpSpPr>
        <p:grpSpPr bwMode="auto">
          <a:xfrm>
            <a:off x="4937125" y="3175000"/>
            <a:ext cx="741363" cy="860425"/>
            <a:chOff x="1238" y="1864"/>
            <a:chExt cx="467" cy="542"/>
          </a:xfrm>
        </p:grpSpPr>
        <p:sp>
          <p:nvSpPr>
            <p:cNvPr id="24" name="Rectangle 1">
              <a:extLst>
                <a:ext uri="{FF2B5EF4-FFF2-40B4-BE49-F238E27FC236}">
                  <a16:creationId xmlns:a16="http://schemas.microsoft.com/office/drawing/2014/main" id="{03E75905-8F6F-C885-D7CF-55782B92D4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8" y="1864"/>
              <a:ext cx="467" cy="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44500" indent="-4445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algn="ctr" eaLnBrk="1" hangingPunct="1">
                <a:lnSpc>
                  <a:spcPct val="90000"/>
                </a:lnSpc>
              </a:pPr>
              <a:r>
                <a:rPr lang="en-US" altLang="zh-TW" sz="2800" b="0"/>
                <a:t>10</a:t>
              </a:r>
            </a:p>
            <a:p>
              <a:pPr algn="ctr" eaLnBrk="1" hangingPunct="1">
                <a:lnSpc>
                  <a:spcPct val="90000"/>
                </a:lnSpc>
              </a:pPr>
              <a:r>
                <a:rPr lang="en-US" altLang="zh-TW" sz="2800" b="0"/>
                <a:t>7</a:t>
              </a:r>
              <a:endParaRPr lang="zh-TW" altLang="en-US" sz="2800" b="0"/>
            </a:p>
          </p:txBody>
        </p:sp>
        <p:cxnSp>
          <p:nvCxnSpPr>
            <p:cNvPr id="25" name="Straight Connector 10">
              <a:extLst>
                <a:ext uri="{FF2B5EF4-FFF2-40B4-BE49-F238E27FC236}">
                  <a16:creationId xmlns:a16="http://schemas.microsoft.com/office/drawing/2014/main" id="{580675F9-C221-E688-A3D3-E3F125B21C4A}"/>
                </a:ext>
              </a:extLst>
            </p:cNvPr>
            <p:cNvCxnSpPr/>
            <p:nvPr/>
          </p:nvCxnSpPr>
          <p:spPr>
            <a:xfrm>
              <a:off x="1326" y="2126"/>
              <a:ext cx="31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55">
            <a:extLst>
              <a:ext uri="{FF2B5EF4-FFF2-40B4-BE49-F238E27FC236}">
                <a16:creationId xmlns:a16="http://schemas.microsoft.com/office/drawing/2014/main" id="{1B350C38-C767-1E18-83FB-DEBC326A6EEB}"/>
              </a:ext>
            </a:extLst>
          </p:cNvPr>
          <p:cNvGrpSpPr>
            <a:grpSpLocks/>
          </p:cNvGrpSpPr>
          <p:nvPr/>
        </p:nvGrpSpPr>
        <p:grpSpPr bwMode="auto">
          <a:xfrm>
            <a:off x="4959350" y="3975100"/>
            <a:ext cx="742950" cy="860425"/>
            <a:chOff x="5421540" y="4433500"/>
            <a:chExt cx="741362" cy="860425"/>
          </a:xfrm>
        </p:grpSpPr>
        <p:sp>
          <p:nvSpPr>
            <p:cNvPr id="27" name="Rectangle 1">
              <a:extLst>
                <a:ext uri="{FF2B5EF4-FFF2-40B4-BE49-F238E27FC236}">
                  <a16:creationId xmlns:a16="http://schemas.microsoft.com/office/drawing/2014/main" id="{833175E3-B2EF-C5EB-A571-EEF84427CB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1540" y="4433500"/>
              <a:ext cx="741362" cy="860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44500" indent="-4445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algn="ctr" eaLnBrk="1" hangingPunct="1">
                <a:lnSpc>
                  <a:spcPct val="90000"/>
                </a:lnSpc>
              </a:pPr>
              <a:r>
                <a:rPr lang="en-US" altLang="zh-TW" sz="2800" b="0"/>
                <a:t>16</a:t>
              </a:r>
            </a:p>
            <a:p>
              <a:pPr algn="ctr" eaLnBrk="1" hangingPunct="1">
                <a:lnSpc>
                  <a:spcPct val="90000"/>
                </a:lnSpc>
              </a:pPr>
              <a:r>
                <a:rPr lang="en-US" altLang="zh-TW" sz="2800" b="0"/>
                <a:t>7</a:t>
              </a:r>
              <a:endParaRPr lang="zh-TW" altLang="en-US" sz="2800" b="0"/>
            </a:p>
          </p:txBody>
        </p:sp>
        <p:cxnSp>
          <p:nvCxnSpPr>
            <p:cNvPr id="28" name="Straight Connector 10">
              <a:extLst>
                <a:ext uri="{FF2B5EF4-FFF2-40B4-BE49-F238E27FC236}">
                  <a16:creationId xmlns:a16="http://schemas.microsoft.com/office/drawing/2014/main" id="{96C7A235-5D92-D735-4227-57B31C9374BD}"/>
                </a:ext>
              </a:extLst>
            </p:cNvPr>
            <p:cNvCxnSpPr/>
            <p:nvPr/>
          </p:nvCxnSpPr>
          <p:spPr bwMode="auto">
            <a:xfrm>
              <a:off x="5560941" y="4849425"/>
              <a:ext cx="50374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17">
            <a:extLst>
              <a:ext uri="{FF2B5EF4-FFF2-40B4-BE49-F238E27FC236}">
                <a16:creationId xmlns:a16="http://schemas.microsoft.com/office/drawing/2014/main" id="{1EA4A675-AA31-0B6E-0274-5F8FF7B36724}"/>
              </a:ext>
            </a:extLst>
          </p:cNvPr>
          <p:cNvGrpSpPr>
            <a:grpSpLocks/>
          </p:cNvGrpSpPr>
          <p:nvPr/>
        </p:nvGrpSpPr>
        <p:grpSpPr bwMode="auto">
          <a:xfrm>
            <a:off x="1690688" y="1195388"/>
            <a:ext cx="741362" cy="860425"/>
            <a:chOff x="1238" y="1864"/>
            <a:chExt cx="467" cy="542"/>
          </a:xfrm>
        </p:grpSpPr>
        <p:sp>
          <p:nvSpPr>
            <p:cNvPr id="30" name="Rectangle 1">
              <a:extLst>
                <a:ext uri="{FF2B5EF4-FFF2-40B4-BE49-F238E27FC236}">
                  <a16:creationId xmlns:a16="http://schemas.microsoft.com/office/drawing/2014/main" id="{490E4A9B-CC4F-9686-9CC3-88ACBB915F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8" y="1864"/>
              <a:ext cx="467" cy="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44500" indent="-4445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algn="ctr" eaLnBrk="1" hangingPunct="1">
                <a:lnSpc>
                  <a:spcPct val="90000"/>
                </a:lnSpc>
              </a:pPr>
              <a:r>
                <a:rPr lang="en-US" altLang="zh-TW" sz="2800" b="0" dirty="0"/>
                <a:t>5</a:t>
              </a:r>
            </a:p>
            <a:p>
              <a:pPr algn="ctr" eaLnBrk="1" hangingPunct="1">
                <a:lnSpc>
                  <a:spcPct val="90000"/>
                </a:lnSpc>
              </a:pPr>
              <a:r>
                <a:rPr lang="en-US" altLang="zh-TW" sz="2800" b="0" dirty="0"/>
                <a:t>7</a:t>
              </a:r>
              <a:endParaRPr lang="zh-TW" altLang="en-US" sz="2800" b="0" dirty="0"/>
            </a:p>
          </p:txBody>
        </p:sp>
        <p:cxnSp>
          <p:nvCxnSpPr>
            <p:cNvPr id="31" name="Straight Connector 10">
              <a:extLst>
                <a:ext uri="{FF2B5EF4-FFF2-40B4-BE49-F238E27FC236}">
                  <a16:creationId xmlns:a16="http://schemas.microsoft.com/office/drawing/2014/main" id="{1D0A7701-439A-7661-1EAF-507B15E96F0A}"/>
                </a:ext>
              </a:extLst>
            </p:cNvPr>
            <p:cNvCxnSpPr/>
            <p:nvPr/>
          </p:nvCxnSpPr>
          <p:spPr>
            <a:xfrm>
              <a:off x="1326" y="2126"/>
              <a:ext cx="31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Line 159">
            <a:extLst>
              <a:ext uri="{FF2B5EF4-FFF2-40B4-BE49-F238E27FC236}">
                <a16:creationId xmlns:a16="http://schemas.microsoft.com/office/drawing/2014/main" id="{64B8E456-9845-5C42-31E2-E891B10CF5D2}"/>
              </a:ext>
            </a:extLst>
          </p:cNvPr>
          <p:cNvSpPr>
            <a:spLocks noChangeShapeType="1"/>
          </p:cNvSpPr>
          <p:nvPr/>
        </p:nvSpPr>
        <p:spPr bwMode="auto">
          <a:xfrm>
            <a:off x="2613025" y="2644775"/>
            <a:ext cx="1474788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" name="文本框 89">
            <a:extLst>
              <a:ext uri="{FF2B5EF4-FFF2-40B4-BE49-F238E27FC236}">
                <a16:creationId xmlns:a16="http://schemas.microsoft.com/office/drawing/2014/main" id="{E79FE8A0-C7DF-F2C2-00B7-09B8497E04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4375" y="4809248"/>
            <a:ext cx="695636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CN" altLang="en-US" sz="2800" b="0" dirty="0">
                <a:solidFill>
                  <a:srgbClr val="0066FF"/>
                </a:solidFill>
                <a:ea typeface="DFKai-SB" panose="03000509000000000000" pitchFamily="65" charset="-120"/>
                <a:cs typeface="Arial" panose="020B0604020202020204" pitchFamily="34" charset="0"/>
              </a:rPr>
              <a:t>先把選項</a:t>
            </a:r>
            <a:r>
              <a:rPr lang="en-US" altLang="zh-CN" sz="2800" b="0" dirty="0">
                <a:solidFill>
                  <a:srgbClr val="0066FF"/>
                </a:solidFill>
                <a:ea typeface="DFKai-SB" panose="03000509000000000000" pitchFamily="65" charset="-120"/>
                <a:cs typeface="Arial" panose="020B0604020202020204" pitchFamily="34" charset="0"/>
              </a:rPr>
              <a:t>B</a:t>
            </a:r>
            <a:r>
              <a:rPr lang="zh-CN" altLang="en-US" sz="2800" b="0" dirty="0">
                <a:solidFill>
                  <a:srgbClr val="0066FF"/>
                </a:solidFill>
                <a:ea typeface="DFKai-SB" panose="03000509000000000000" pitchFamily="65" charset="-120"/>
                <a:cs typeface="Arial" panose="020B0604020202020204" pitchFamily="34" charset="0"/>
              </a:rPr>
              <a:t>和</a:t>
            </a:r>
            <a:r>
              <a:rPr lang="en-US" altLang="zh-CN" sz="2800" b="0" dirty="0">
                <a:solidFill>
                  <a:srgbClr val="0066FF"/>
                </a:solidFill>
                <a:ea typeface="DFKai-SB" panose="03000509000000000000" pitchFamily="65" charset="-120"/>
                <a:cs typeface="Arial" panose="020B0604020202020204" pitchFamily="34" charset="0"/>
              </a:rPr>
              <a:t>D</a:t>
            </a:r>
            <a:r>
              <a:rPr lang="zh-CN" altLang="en-US" sz="2800" b="0" dirty="0">
                <a:solidFill>
                  <a:srgbClr val="0066FF"/>
                </a:solidFill>
                <a:ea typeface="DFKai-SB" panose="03000509000000000000" pitchFamily="65" charset="-120"/>
                <a:cs typeface="Arial" panose="020B0604020202020204" pitchFamily="34" charset="0"/>
              </a:rPr>
              <a:t>化爲帶分數，再把每個選項</a:t>
            </a:r>
            <a:endParaRPr lang="en-US" altLang="zh-CN" sz="2800" b="0" dirty="0">
              <a:solidFill>
                <a:srgbClr val="0066FF"/>
              </a:solidFill>
              <a:ea typeface="DFKai-SB" panose="03000509000000000000" pitchFamily="65" charset="-120"/>
              <a:cs typeface="Arial" panose="020B0604020202020204" pitchFamily="34" charset="0"/>
            </a:endParaRPr>
          </a:p>
          <a:p>
            <a:pPr eaLnBrk="1" hangingPunct="1"/>
            <a:r>
              <a:rPr lang="zh-CN" altLang="en-US" sz="2800" b="0" dirty="0">
                <a:solidFill>
                  <a:srgbClr val="0066FF"/>
                </a:solidFill>
                <a:ea typeface="DFKai-SB" panose="03000509000000000000" pitchFamily="65" charset="-120"/>
                <a:cs typeface="Arial" panose="020B0604020202020204" pitchFamily="34" charset="0"/>
              </a:rPr>
              <a:t>代入題中，判斷大小關係是否成立。</a:t>
            </a:r>
            <a:endParaRPr lang="zh-HK" altLang="en-US" sz="2800" b="0" dirty="0">
              <a:solidFill>
                <a:srgbClr val="0066FF"/>
              </a:solidFill>
              <a:ea typeface="DFKai-SB" panose="03000509000000000000" pitchFamily="65" charset="-120"/>
              <a:cs typeface="Arial" panose="020B0604020202020204" pitchFamily="34" charset="0"/>
            </a:endParaRPr>
          </a:p>
        </p:txBody>
      </p:sp>
      <p:pic>
        <p:nvPicPr>
          <p:cNvPr id="70" name="Picture 120">
            <a:extLst>
              <a:ext uri="{FF2B5EF4-FFF2-40B4-BE49-F238E27FC236}">
                <a16:creationId xmlns:a16="http://schemas.microsoft.com/office/drawing/2014/main" id="{F6AA765E-A7AF-AEF1-CB2B-A5C0B71B07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75" y="4216400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" name="文本框 89">
            <a:extLst>
              <a:ext uri="{FF2B5EF4-FFF2-40B4-BE49-F238E27FC236}">
                <a16:creationId xmlns:a16="http://schemas.microsoft.com/office/drawing/2014/main" id="{D0F97863-BB94-B898-F7B2-63AD5D593B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2357" y="1349376"/>
            <a:ext cx="6656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en-US" altLang="zh-CN" sz="2800" b="0" dirty="0">
                <a:solidFill>
                  <a:srgbClr val="0066FF"/>
                </a:solidFill>
                <a:ea typeface="DFKai-SB" panose="03000509000000000000" pitchFamily="65" charset="-120"/>
                <a:cs typeface="Arial" panose="020B0604020202020204" pitchFamily="34" charset="0"/>
              </a:rPr>
              <a:t>&lt;</a:t>
            </a:r>
            <a:endParaRPr lang="zh-HK" altLang="en-US" sz="2800" b="0" dirty="0">
              <a:solidFill>
                <a:srgbClr val="0066FF"/>
              </a:solidFill>
              <a:ea typeface="DFKai-SB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77" name="文本框 89">
            <a:extLst>
              <a:ext uri="{FF2B5EF4-FFF2-40B4-BE49-F238E27FC236}">
                <a16:creationId xmlns:a16="http://schemas.microsoft.com/office/drawing/2014/main" id="{23CCF2B0-F23A-01DE-EF88-322C5FB06F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14230" y="1349376"/>
            <a:ext cx="6656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en-US" altLang="zh-CN" sz="2800" b="0" dirty="0">
                <a:solidFill>
                  <a:srgbClr val="0066FF"/>
                </a:solidFill>
                <a:ea typeface="DFKai-SB" panose="03000509000000000000" pitchFamily="65" charset="-120"/>
                <a:cs typeface="Arial" panose="020B0604020202020204" pitchFamily="34" charset="0"/>
              </a:rPr>
              <a:t>&lt;</a:t>
            </a:r>
            <a:endParaRPr lang="zh-HK" altLang="en-US" sz="2800" b="0" dirty="0">
              <a:solidFill>
                <a:srgbClr val="0066FF"/>
              </a:solidFill>
              <a:ea typeface="DFKai-SB" panose="03000509000000000000" pitchFamily="65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8237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uiExpand="1" build="p"/>
      <p:bldP spid="76" grpId="0"/>
      <p:bldP spid="77" grpId="0"/>
    </p:bld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C8E6CC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98</Words>
  <Application>Microsoft Office PowerPoint</Application>
  <PresentationFormat>全屏显示(4:3)</PresentationFormat>
  <Paragraphs>26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佈景主題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2022-08-05T00:50:55Z</dcterms:created>
  <dcterms:modified xsi:type="dcterms:W3CDTF">2022-08-05T00:50:57Z</dcterms:modified>
</cp:coreProperties>
</file>