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DFF"/>
    <a:srgbClr val="0066FF"/>
    <a:srgbClr val="FFB3FF"/>
    <a:srgbClr val="FF00FF"/>
    <a:srgbClr val="D9D9D9"/>
    <a:srgbClr val="9933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2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31D238-7B91-4688-859E-CBB3E464FD74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9800B-161E-45C5-9A0A-60B593B33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748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C9800B-161E-45C5-9A0A-60B593B338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009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18">
            <a:extLst>
              <a:ext uri="{FF2B5EF4-FFF2-40B4-BE49-F238E27FC236}">
                <a16:creationId xmlns:a16="http://schemas.microsoft.com/office/drawing/2014/main" id="{B6F6850C-3276-AF03-0155-5EAF6C173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115888"/>
            <a:ext cx="410610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14  </a:t>
            </a:r>
            <a:r>
              <a:rPr lang="zh-HK" altLang="en-US" sz="3400" dirty="0"/>
              <a:t>面積</a:t>
            </a:r>
            <a:r>
              <a:rPr lang="en-US" altLang="zh-TW" sz="3400" dirty="0"/>
              <a:t>(</a:t>
            </a:r>
            <a:r>
              <a:rPr lang="zh-CN" altLang="en-US" sz="3400" dirty="0"/>
              <a:t>二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F43666A4-3744-E43F-AAAD-CE0B76504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068" y="1022350"/>
            <a:ext cx="83864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36000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2.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將兩個長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15cm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，闊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10cm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的長方形放在一起，其中部分重疊，並剪去白色部分，如下圖所示。陰影部分的面積是多少？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F68CFD01-80ED-6502-B507-FC3D94E32E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84" y="2459289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A. 296cm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CDFFA374-5C56-9CE9-4C8A-621A2C345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84" y="3038078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B. 250cm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71652151-604D-C5D7-FB43-CFF3305F5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84" y="3616867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C. 246cm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BCAA8170-BD06-6AC3-EAA6-4DA8C7686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84" y="4195657"/>
            <a:ext cx="2611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D. 196cm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8" name="Picture 120">
            <a:extLst>
              <a:ext uri="{FF2B5EF4-FFF2-40B4-BE49-F238E27FC236}">
                <a16:creationId xmlns:a16="http://schemas.microsoft.com/office/drawing/2014/main" id="{FDBF97F6-0E15-7114-FD59-E56960D7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991" y="4205107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5FD322ED-FBC5-DACE-738C-56AF2293A5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5492" y="2467663"/>
            <a:ext cx="2723574" cy="2059288"/>
          </a:xfrm>
          <a:prstGeom prst="rect">
            <a:avLst/>
          </a:prstGeom>
        </p:spPr>
      </p:pic>
      <p:sp>
        <p:nvSpPr>
          <p:cNvPr id="16" name="Text Box 5">
            <a:extLst>
              <a:ext uri="{FF2B5EF4-FFF2-40B4-BE49-F238E27FC236}">
                <a16:creationId xmlns:a16="http://schemas.microsoft.com/office/drawing/2014/main" id="{646A4485-9288-8415-ECA3-D9CAC1E73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068" y="4614997"/>
            <a:ext cx="74994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陰影部分的面積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A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部分的面積＋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部分的面積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CA1C88EB-0FB2-95E9-FB9D-50CB4E52E337}"/>
              </a:ext>
            </a:extLst>
          </p:cNvPr>
          <p:cNvCxnSpPr>
            <a:cxnSpLocks/>
          </p:cNvCxnSpPr>
          <p:nvPr/>
        </p:nvCxnSpPr>
        <p:spPr>
          <a:xfrm>
            <a:off x="4257717" y="2426294"/>
            <a:ext cx="19942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單箭頭接點 18">
            <a:extLst>
              <a:ext uri="{FF2B5EF4-FFF2-40B4-BE49-F238E27FC236}">
                <a16:creationId xmlns:a16="http://schemas.microsoft.com/office/drawing/2014/main" id="{737B33DB-3CD5-C585-47BD-F58CC617B4C6}"/>
              </a:ext>
            </a:extLst>
          </p:cNvPr>
          <p:cNvCxnSpPr>
            <a:cxnSpLocks/>
          </p:cNvCxnSpPr>
          <p:nvPr/>
        </p:nvCxnSpPr>
        <p:spPr>
          <a:xfrm>
            <a:off x="6274142" y="3088403"/>
            <a:ext cx="66323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單箭頭接點 20">
            <a:extLst>
              <a:ext uri="{FF2B5EF4-FFF2-40B4-BE49-F238E27FC236}">
                <a16:creationId xmlns:a16="http://schemas.microsoft.com/office/drawing/2014/main" id="{76A9E8A4-C3A5-D5A3-67DF-E61ED1804490}"/>
              </a:ext>
            </a:extLst>
          </p:cNvPr>
          <p:cNvCxnSpPr>
            <a:cxnSpLocks/>
          </p:cNvCxnSpPr>
          <p:nvPr/>
        </p:nvCxnSpPr>
        <p:spPr>
          <a:xfrm>
            <a:off x="4178809" y="2494213"/>
            <a:ext cx="0" cy="13320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032B3AE5-CE42-C988-6F62-1E89C9C46484}"/>
              </a:ext>
            </a:extLst>
          </p:cNvPr>
          <p:cNvCxnSpPr>
            <a:cxnSpLocks/>
          </p:cNvCxnSpPr>
          <p:nvPr/>
        </p:nvCxnSpPr>
        <p:spPr>
          <a:xfrm>
            <a:off x="4844723" y="3850711"/>
            <a:ext cx="0" cy="64800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F58941F2-9E07-A173-551F-3CD961438395}"/>
              </a:ext>
            </a:extLst>
          </p:cNvPr>
          <p:cNvCxnSpPr>
            <a:cxnSpLocks/>
          </p:cNvCxnSpPr>
          <p:nvPr/>
        </p:nvCxnSpPr>
        <p:spPr>
          <a:xfrm>
            <a:off x="6392018" y="3164749"/>
            <a:ext cx="0" cy="39760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單箭頭接點 26">
            <a:extLst>
              <a:ext uri="{FF2B5EF4-FFF2-40B4-BE49-F238E27FC236}">
                <a16:creationId xmlns:a16="http://schemas.microsoft.com/office/drawing/2014/main" id="{B434518A-5D6F-C571-F9F3-A065CCD69507}"/>
              </a:ext>
            </a:extLst>
          </p:cNvPr>
          <p:cNvCxnSpPr>
            <a:cxnSpLocks/>
          </p:cNvCxnSpPr>
          <p:nvPr/>
        </p:nvCxnSpPr>
        <p:spPr>
          <a:xfrm>
            <a:off x="6529045" y="3693331"/>
            <a:ext cx="40198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5">
            <a:extLst>
              <a:ext uri="{FF2B5EF4-FFF2-40B4-BE49-F238E27FC236}">
                <a16:creationId xmlns:a16="http://schemas.microsoft.com/office/drawing/2014/main" id="{A9665F21-05B4-CAEB-E5B2-812E9678E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723" y="2073056"/>
            <a:ext cx="10586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15cm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4" name="Text Box 5">
            <a:extLst>
              <a:ext uri="{FF2B5EF4-FFF2-40B4-BE49-F238E27FC236}">
                <a16:creationId xmlns:a16="http://schemas.microsoft.com/office/drawing/2014/main" id="{C778BB94-CB1D-E1C0-320D-A17331C36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843" y="2707343"/>
            <a:ext cx="926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5" name="Text Box 5">
            <a:extLst>
              <a:ext uri="{FF2B5EF4-FFF2-40B4-BE49-F238E27FC236}">
                <a16:creationId xmlns:a16="http://schemas.microsoft.com/office/drawing/2014/main" id="{D6299D41-46FD-02B8-329D-06E24DDDE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197" y="2922957"/>
            <a:ext cx="10586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10cm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6" name="Text Box 5">
            <a:extLst>
              <a:ext uri="{FF2B5EF4-FFF2-40B4-BE49-F238E27FC236}">
                <a16:creationId xmlns:a16="http://schemas.microsoft.com/office/drawing/2014/main" id="{FE8FA2C4-5B3F-CF6A-5A3C-38C1D12FC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05" y="3947687"/>
            <a:ext cx="926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5cm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7" name="Text Box 5">
            <a:extLst>
              <a:ext uri="{FF2B5EF4-FFF2-40B4-BE49-F238E27FC236}">
                <a16:creationId xmlns:a16="http://schemas.microsoft.com/office/drawing/2014/main" id="{56D32DD6-80AD-5F42-14D7-ED96B93B4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336" y="3158400"/>
            <a:ext cx="926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3cm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38" name="Text Box 5">
            <a:extLst>
              <a:ext uri="{FF2B5EF4-FFF2-40B4-BE49-F238E27FC236}">
                <a16:creationId xmlns:a16="http://schemas.microsoft.com/office/drawing/2014/main" id="{1A176D23-409F-8227-72E6-16ABC4495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5899" y="3688581"/>
            <a:ext cx="9267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ea typeface="標楷體" panose="03000509000000000000" pitchFamily="65" charset="-120"/>
                <a:cs typeface="Arial" panose="020B0604020202020204" pitchFamily="34" charset="0"/>
              </a:rPr>
              <a:t>3cm</a:t>
            </a:r>
            <a:endParaRPr lang="en-US" altLang="zh-TW" sz="2000" b="0" baseline="3000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5193C2B-FA85-C4CD-B8A3-CFD2D06BD28E}"/>
              </a:ext>
            </a:extLst>
          </p:cNvPr>
          <p:cNvSpPr/>
          <p:nvPr/>
        </p:nvSpPr>
        <p:spPr>
          <a:xfrm>
            <a:off x="4257717" y="2494213"/>
            <a:ext cx="2001085" cy="1328257"/>
          </a:xfrm>
          <a:prstGeom prst="rect">
            <a:avLst/>
          </a:prstGeom>
          <a:solidFill>
            <a:srgbClr val="FFCDFF"/>
          </a:solidFill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4303EFA7-D845-6FD6-E26E-9F8C9037210A}"/>
              </a:ext>
            </a:extLst>
          </p:cNvPr>
          <p:cNvSpPr/>
          <p:nvPr/>
        </p:nvSpPr>
        <p:spPr>
          <a:xfrm rot="630603" flipV="1">
            <a:off x="6728040" y="3669372"/>
            <a:ext cx="572393" cy="205893"/>
          </a:xfrm>
          <a:prstGeom prst="arc">
            <a:avLst>
              <a:gd name="adj1" fmla="val 10934341"/>
              <a:gd name="adj2" fmla="val 19505987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E830D7D-EE4F-15D5-554A-D3F1E59604FB}"/>
              </a:ext>
            </a:extLst>
          </p:cNvPr>
          <p:cNvSpPr/>
          <p:nvPr/>
        </p:nvSpPr>
        <p:spPr>
          <a:xfrm>
            <a:off x="6258267" y="3566448"/>
            <a:ext cx="262800" cy="26396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線接點 49">
            <a:extLst>
              <a:ext uri="{FF2B5EF4-FFF2-40B4-BE49-F238E27FC236}">
                <a16:creationId xmlns:a16="http://schemas.microsoft.com/office/drawing/2014/main" id="{30884B8D-6AF9-19E8-2DBE-BCD41D45085E}"/>
              </a:ext>
            </a:extLst>
          </p:cNvPr>
          <p:cNvCxnSpPr>
            <a:cxnSpLocks/>
          </p:cNvCxnSpPr>
          <p:nvPr/>
        </p:nvCxnSpPr>
        <p:spPr>
          <a:xfrm>
            <a:off x="7498080" y="1935480"/>
            <a:ext cx="1080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接點 51">
            <a:extLst>
              <a:ext uri="{FF2B5EF4-FFF2-40B4-BE49-F238E27FC236}">
                <a16:creationId xmlns:a16="http://schemas.microsoft.com/office/drawing/2014/main" id="{B4C0EA4E-2242-80DD-B4A2-98CC1A504406}"/>
              </a:ext>
            </a:extLst>
          </p:cNvPr>
          <p:cNvCxnSpPr>
            <a:cxnSpLocks/>
          </p:cNvCxnSpPr>
          <p:nvPr/>
        </p:nvCxnSpPr>
        <p:spPr>
          <a:xfrm>
            <a:off x="777240" y="2354580"/>
            <a:ext cx="13680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20AF88B-EB1A-4B8A-83FD-FE3E51C7E223}"/>
              </a:ext>
            </a:extLst>
          </p:cNvPr>
          <p:cNvSpPr/>
          <p:nvPr/>
        </p:nvSpPr>
        <p:spPr>
          <a:xfrm>
            <a:off x="4913745" y="3177309"/>
            <a:ext cx="2022764" cy="1311564"/>
          </a:xfrm>
          <a:custGeom>
            <a:avLst/>
            <a:gdLst>
              <a:gd name="connsiteX0" fmla="*/ 0 w 2022764"/>
              <a:gd name="connsiteY0" fmla="*/ 646546 h 1311564"/>
              <a:gd name="connsiteX1" fmla="*/ 0 w 2022764"/>
              <a:gd name="connsiteY1" fmla="*/ 1311564 h 1311564"/>
              <a:gd name="connsiteX2" fmla="*/ 2022764 w 2022764"/>
              <a:gd name="connsiteY2" fmla="*/ 1311564 h 1311564"/>
              <a:gd name="connsiteX3" fmla="*/ 2022764 w 2022764"/>
              <a:gd name="connsiteY3" fmla="*/ 0 h 1311564"/>
              <a:gd name="connsiteX4" fmla="*/ 1357746 w 2022764"/>
              <a:gd name="connsiteY4" fmla="*/ 0 h 1311564"/>
              <a:gd name="connsiteX5" fmla="*/ 1357746 w 2022764"/>
              <a:gd name="connsiteY5" fmla="*/ 369455 h 1311564"/>
              <a:gd name="connsiteX6" fmla="*/ 1597891 w 2022764"/>
              <a:gd name="connsiteY6" fmla="*/ 369455 h 1311564"/>
              <a:gd name="connsiteX7" fmla="*/ 1597891 w 2022764"/>
              <a:gd name="connsiteY7" fmla="*/ 665018 h 1311564"/>
              <a:gd name="connsiteX8" fmla="*/ 0 w 2022764"/>
              <a:gd name="connsiteY8" fmla="*/ 646546 h 131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22764" h="1311564">
                <a:moveTo>
                  <a:pt x="0" y="646546"/>
                </a:moveTo>
                <a:lnTo>
                  <a:pt x="0" y="1311564"/>
                </a:lnTo>
                <a:lnTo>
                  <a:pt x="2022764" y="1311564"/>
                </a:lnTo>
                <a:lnTo>
                  <a:pt x="2022764" y="0"/>
                </a:lnTo>
                <a:lnTo>
                  <a:pt x="1357746" y="0"/>
                </a:lnTo>
                <a:lnTo>
                  <a:pt x="1357746" y="369455"/>
                </a:lnTo>
                <a:lnTo>
                  <a:pt x="1597891" y="369455"/>
                </a:lnTo>
                <a:lnTo>
                  <a:pt x="1597891" y="665018"/>
                </a:lnTo>
                <a:lnTo>
                  <a:pt x="0" y="646546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67BF30-C00F-4441-8BD3-78986C3C365A}"/>
              </a:ext>
            </a:extLst>
          </p:cNvPr>
          <p:cNvSpPr txBox="1"/>
          <p:nvPr/>
        </p:nvSpPr>
        <p:spPr>
          <a:xfrm>
            <a:off x="5801516" y="3947687"/>
            <a:ext cx="516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DA4E147-B0FE-4014-AFA6-F6E520F21F90}"/>
              </a:ext>
            </a:extLst>
          </p:cNvPr>
          <p:cNvSpPr txBox="1"/>
          <p:nvPr/>
        </p:nvSpPr>
        <p:spPr>
          <a:xfrm>
            <a:off x="5057047" y="2786353"/>
            <a:ext cx="516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604CF71-8943-4DFE-A293-9E7F7ECC1A87}"/>
              </a:ext>
            </a:extLst>
          </p:cNvPr>
          <p:cNvSpPr/>
          <p:nvPr/>
        </p:nvSpPr>
        <p:spPr>
          <a:xfrm>
            <a:off x="4922430" y="3160699"/>
            <a:ext cx="1337107" cy="6624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 Box 5">
            <a:extLst>
              <a:ext uri="{FF2B5EF4-FFF2-40B4-BE49-F238E27FC236}">
                <a16:creationId xmlns:a16="http://schemas.microsoft.com/office/drawing/2014/main" id="{0367CF66-1C90-4235-8860-7316CB391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9605" y="3274760"/>
            <a:ext cx="12562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zh-TW" altLang="en-US" sz="2000" b="0" dirty="0">
                <a:solidFill>
                  <a:srgbClr val="00B050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重疊部分</a:t>
            </a:r>
          </a:p>
        </p:txBody>
      </p:sp>
      <p:sp>
        <p:nvSpPr>
          <p:cNvPr id="53" name="Text Box 5">
            <a:extLst>
              <a:ext uri="{FF2B5EF4-FFF2-40B4-BE49-F238E27FC236}">
                <a16:creationId xmlns:a16="http://schemas.microsoft.com/office/drawing/2014/main" id="{0BCF5729-01FB-4A6A-BBD0-2F68E6BBE6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068" y="5717370"/>
            <a:ext cx="83864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B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部分的面積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一個長方形的面積－重疊部分的面積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                        －白色部分面積</a:t>
            </a:r>
          </a:p>
        </p:txBody>
      </p:sp>
      <p:sp>
        <p:nvSpPr>
          <p:cNvPr id="54" name="Text Box 5">
            <a:extLst>
              <a:ext uri="{FF2B5EF4-FFF2-40B4-BE49-F238E27FC236}">
                <a16:creationId xmlns:a16="http://schemas.microsoft.com/office/drawing/2014/main" id="{CBC1982A-5488-43D4-84D0-D1D412EBA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098" y="5142396"/>
            <a:ext cx="63640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/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A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部分的面積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 一個長方形的面積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5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25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25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25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40" grpId="0" animBg="1"/>
      <p:bldP spid="40" grpId="1" animBg="1"/>
      <p:bldP spid="40" grpId="2" animBg="1"/>
      <p:bldP spid="44" grpId="0" animBg="1"/>
      <p:bldP spid="44" grpId="1" animBg="1"/>
      <p:bldP spid="9" grpId="0" animBg="1"/>
      <p:bldP spid="10" grpId="0"/>
      <p:bldP spid="45" grpId="0"/>
      <p:bldP spid="45" grpId="1"/>
      <p:bldP spid="48" grpId="0" animBg="1"/>
      <p:bldP spid="48" grpId="1" animBg="1"/>
      <p:bldP spid="51" grpId="0"/>
      <p:bldP spid="53" grpId="0" uiExpand="1" build="p"/>
      <p:bldP spid="54" grpId="0" uiExpand="1" build="p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132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佈景主題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Dora Lin</dc:creator>
  <cp:lastModifiedBy>Annie Xie</cp:lastModifiedBy>
  <cp:revision>10</cp:revision>
  <dcterms:created xsi:type="dcterms:W3CDTF">2022-05-07T04:01:43Z</dcterms:created>
  <dcterms:modified xsi:type="dcterms:W3CDTF">2022-08-01T07:41:35Z</dcterms:modified>
</cp:coreProperties>
</file>