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>
            <a:extLst>
              <a:ext uri="{FF2B5EF4-FFF2-40B4-BE49-F238E27FC236}">
                <a16:creationId xmlns:a16="http://schemas.microsoft.com/office/drawing/2014/main" id="{7F1826DC-92A7-5559-A91B-322860ACF3E2}"/>
              </a:ext>
            </a:extLst>
          </p:cNvPr>
          <p:cNvSpPr/>
          <p:nvPr/>
        </p:nvSpPr>
        <p:spPr>
          <a:xfrm>
            <a:off x="4505325" y="3219450"/>
            <a:ext cx="1080000" cy="4191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160754E-EB6B-39EC-015D-7A01064CE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25" y="1155700"/>
            <a:ext cx="59245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直接连接符 4">
            <a:extLst>
              <a:ext uri="{FF2B5EF4-FFF2-40B4-BE49-F238E27FC236}">
                <a16:creationId xmlns:a16="http://schemas.microsoft.com/office/drawing/2014/main" id="{57292AD2-7C32-405D-8195-E832BA5BFCB3}"/>
              </a:ext>
            </a:extLst>
          </p:cNvPr>
          <p:cNvCxnSpPr>
            <a:cxnSpLocks/>
          </p:cNvCxnSpPr>
          <p:nvPr/>
        </p:nvCxnSpPr>
        <p:spPr bwMode="auto">
          <a:xfrm flipV="1">
            <a:off x="5435603" y="1527176"/>
            <a:ext cx="0" cy="2889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12">
            <a:extLst>
              <a:ext uri="{FF2B5EF4-FFF2-40B4-BE49-F238E27FC236}">
                <a16:creationId xmlns:a16="http://schemas.microsoft.com/office/drawing/2014/main" id="{E513971C-12D7-90CC-2AF0-D33E52D1D303}"/>
              </a:ext>
            </a:extLst>
          </p:cNvPr>
          <p:cNvCxnSpPr>
            <a:cxnSpLocks/>
          </p:cNvCxnSpPr>
          <p:nvPr/>
        </p:nvCxnSpPr>
        <p:spPr bwMode="auto">
          <a:xfrm flipV="1">
            <a:off x="5708657" y="1808164"/>
            <a:ext cx="0" cy="2889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13">
            <a:extLst>
              <a:ext uri="{FF2B5EF4-FFF2-40B4-BE49-F238E27FC236}">
                <a16:creationId xmlns:a16="http://schemas.microsoft.com/office/drawing/2014/main" id="{ACA2D9C5-16D9-707F-C847-52F0AC514683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5854704" y="1947863"/>
            <a:ext cx="0" cy="2889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16">
            <a:extLst>
              <a:ext uri="{FF2B5EF4-FFF2-40B4-BE49-F238E27FC236}">
                <a16:creationId xmlns:a16="http://schemas.microsoft.com/office/drawing/2014/main" id="{1AC0DAF3-AEF1-E72A-916D-8EC1BF49FBEF}"/>
              </a:ext>
            </a:extLst>
          </p:cNvPr>
          <p:cNvCxnSpPr>
            <a:cxnSpLocks/>
          </p:cNvCxnSpPr>
          <p:nvPr/>
        </p:nvCxnSpPr>
        <p:spPr bwMode="auto">
          <a:xfrm flipH="1">
            <a:off x="5429253" y="1816101"/>
            <a:ext cx="287338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Text Box 5">
            <a:extLst>
              <a:ext uri="{FF2B5EF4-FFF2-40B4-BE49-F238E27FC236}">
                <a16:creationId xmlns:a16="http://schemas.microsoft.com/office/drawing/2014/main" id="{D1328489-E2B4-4DBD-AA7D-BA87192C99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7219950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5.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ct val="54000"/>
              </a:spcAft>
              <a:defRPr/>
            </a:pP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3000"/>
              </a:spcAft>
              <a:defRPr/>
            </a:pP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120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以上哪個圖形的周界是最短的？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68263"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A. P                          B. Q</a:t>
            </a:r>
          </a:p>
          <a:p>
            <a:pPr marL="1487488" indent="-801688"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 R                          D. S    </a:t>
            </a:r>
          </a:p>
        </p:txBody>
      </p:sp>
      <p:sp>
        <p:nvSpPr>
          <p:cNvPr id="4" name="Text Box 218">
            <a:extLst>
              <a:ext uri="{FF2B5EF4-FFF2-40B4-BE49-F238E27FC236}">
                <a16:creationId xmlns:a16="http://schemas.microsoft.com/office/drawing/2014/main" id="{817EDB9C-0986-AFEF-1507-8AD876E1B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49" y="115888"/>
            <a:ext cx="410610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11  </a:t>
            </a:r>
            <a:r>
              <a:rPr lang="zh-HK" altLang="en-US" sz="3400" dirty="0"/>
              <a:t>周界</a:t>
            </a:r>
            <a:r>
              <a:rPr lang="en-US" altLang="zh-HK" sz="3400" dirty="0"/>
              <a:t>(</a:t>
            </a:r>
            <a:r>
              <a:rPr lang="zh-HK" altLang="en-US" sz="3400" dirty="0"/>
              <a:t>一</a:t>
            </a:r>
            <a:r>
              <a:rPr lang="en-US" altLang="zh-HK" sz="3400" dirty="0"/>
              <a:t>)</a:t>
            </a:r>
            <a:endParaRPr lang="zh-TW" altLang="en-US" sz="3400" dirty="0"/>
          </a:p>
        </p:txBody>
      </p:sp>
      <p:pic>
        <p:nvPicPr>
          <p:cNvPr id="5" name="Picture 120">
            <a:extLst>
              <a:ext uri="{FF2B5EF4-FFF2-40B4-BE49-F238E27FC236}">
                <a16:creationId xmlns:a16="http://schemas.microsoft.com/office/drawing/2014/main" id="{F89D2177-9E10-E0AD-B933-0C565B29E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431641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: 形状 20">
            <a:extLst>
              <a:ext uri="{FF2B5EF4-FFF2-40B4-BE49-F238E27FC236}">
                <a16:creationId xmlns:a16="http://schemas.microsoft.com/office/drawing/2014/main" id="{C7DE9E3C-C49A-7783-6E96-421257F70B00}"/>
              </a:ext>
            </a:extLst>
          </p:cNvPr>
          <p:cNvSpPr>
            <a:spLocks/>
          </p:cNvSpPr>
          <p:nvPr/>
        </p:nvSpPr>
        <p:spPr bwMode="auto">
          <a:xfrm>
            <a:off x="6556375" y="1543050"/>
            <a:ext cx="846138" cy="1079500"/>
          </a:xfrm>
          <a:custGeom>
            <a:avLst/>
            <a:gdLst>
              <a:gd name="T0" fmla="*/ 316778 w 822960"/>
              <a:gd name="T1" fmla="*/ 0 h 1120140"/>
              <a:gd name="T2" fmla="*/ 0 w 822960"/>
              <a:gd name="T3" fmla="*/ 0 h 1120140"/>
              <a:gd name="T4" fmla="*/ 0 w 822960"/>
              <a:gd name="T5" fmla="*/ 931590 h 1120140"/>
              <a:gd name="T6" fmla="*/ 945410 w 822960"/>
              <a:gd name="T7" fmla="*/ 931590 h 1120140"/>
              <a:gd name="T8" fmla="*/ 945410 w 822960"/>
              <a:gd name="T9" fmla="*/ 462626 h 1120140"/>
              <a:gd name="T10" fmla="*/ 945410 w 822960"/>
              <a:gd name="T11" fmla="*/ 462626 h 1120140"/>
              <a:gd name="T12" fmla="*/ 945410 w 822960"/>
              <a:gd name="T13" fmla="*/ 462626 h 1120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22960" h="1120140">
                <a:moveTo>
                  <a:pt x="275748" y="0"/>
                </a:moveTo>
                <a:lnTo>
                  <a:pt x="0" y="0"/>
                </a:lnTo>
                <a:lnTo>
                  <a:pt x="0" y="1120140"/>
                </a:lnTo>
                <a:lnTo>
                  <a:pt x="822960" y="1120140"/>
                </a:lnTo>
                <a:lnTo>
                  <a:pt x="822960" y="55626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C8E313B8-DD41-2170-7BDB-DF8E4DCC92FD}"/>
              </a:ext>
            </a:extLst>
          </p:cNvPr>
          <p:cNvSpPr/>
          <p:nvPr/>
        </p:nvSpPr>
        <p:spPr bwMode="auto">
          <a:xfrm flipH="1" flipV="1">
            <a:off x="6837363" y="1074738"/>
            <a:ext cx="1117600" cy="1011237"/>
          </a:xfrm>
          <a:prstGeom prst="arc">
            <a:avLst>
              <a:gd name="adj1" fmla="val 16200000"/>
              <a:gd name="adj2" fmla="val 275707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任意多边形: 形状 17">
            <a:extLst>
              <a:ext uri="{FF2B5EF4-FFF2-40B4-BE49-F238E27FC236}">
                <a16:creationId xmlns:a16="http://schemas.microsoft.com/office/drawing/2014/main" id="{C2A4028B-4BAD-0C17-CA14-90779537C6CF}"/>
              </a:ext>
            </a:extLst>
          </p:cNvPr>
          <p:cNvSpPr>
            <a:spLocks/>
          </p:cNvSpPr>
          <p:nvPr/>
        </p:nvSpPr>
        <p:spPr bwMode="auto">
          <a:xfrm>
            <a:off x="3749675" y="1543050"/>
            <a:ext cx="847725" cy="1079500"/>
          </a:xfrm>
          <a:custGeom>
            <a:avLst/>
            <a:gdLst>
              <a:gd name="T0" fmla="*/ 876954 w 838200"/>
              <a:gd name="T1" fmla="*/ 1118514 h 1066800"/>
              <a:gd name="T2" fmla="*/ 0 w 838200"/>
              <a:gd name="T3" fmla="*/ 1118514 h 1066800"/>
              <a:gd name="T4" fmla="*/ 0 w 838200"/>
              <a:gd name="T5" fmla="*/ 0 h 1066800"/>
              <a:gd name="T6" fmla="*/ 292318 w 838200"/>
              <a:gd name="T7" fmla="*/ 0 h 1066800"/>
              <a:gd name="T8" fmla="*/ 871972 w 838200"/>
              <a:gd name="T9" fmla="*/ 570909 h 1066800"/>
              <a:gd name="T10" fmla="*/ 876954 w 838200"/>
              <a:gd name="T11" fmla="*/ 1118514 h 10668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38200" h="1066800">
                <a:moveTo>
                  <a:pt x="838200" y="1066800"/>
                </a:moveTo>
                <a:lnTo>
                  <a:pt x="0" y="1066800"/>
                </a:lnTo>
                <a:lnTo>
                  <a:pt x="0" y="0"/>
                </a:lnTo>
                <a:lnTo>
                  <a:pt x="279400" y="0"/>
                </a:lnTo>
                <a:lnTo>
                  <a:pt x="833438" y="544513"/>
                </a:lnTo>
                <a:cubicBezTo>
                  <a:pt x="835025" y="718609"/>
                  <a:pt x="836613" y="892704"/>
                  <a:pt x="838200" y="1066800"/>
                </a:cubicBezTo>
                <a:close/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: 形状 19">
            <a:extLst>
              <a:ext uri="{FF2B5EF4-FFF2-40B4-BE49-F238E27FC236}">
                <a16:creationId xmlns:a16="http://schemas.microsoft.com/office/drawing/2014/main" id="{96B8D2AD-25F6-E529-8FDA-57F1EDBE520A}"/>
              </a:ext>
            </a:extLst>
          </p:cNvPr>
          <p:cNvSpPr>
            <a:spLocks/>
          </p:cNvSpPr>
          <p:nvPr/>
        </p:nvSpPr>
        <p:spPr bwMode="auto">
          <a:xfrm>
            <a:off x="2355850" y="1543050"/>
            <a:ext cx="847725" cy="1081088"/>
          </a:xfrm>
          <a:custGeom>
            <a:avLst/>
            <a:gdLst>
              <a:gd name="T0" fmla="*/ 557212 w 847725"/>
              <a:gd name="T1" fmla="*/ 547688 h 1081088"/>
              <a:gd name="T2" fmla="*/ 847725 w 847725"/>
              <a:gd name="T3" fmla="*/ 547688 h 1081088"/>
              <a:gd name="T4" fmla="*/ 847725 w 847725"/>
              <a:gd name="T5" fmla="*/ 1081088 h 1081088"/>
              <a:gd name="T6" fmla="*/ 0 w 847725"/>
              <a:gd name="T7" fmla="*/ 1081088 h 1081088"/>
              <a:gd name="T8" fmla="*/ 0 w 847725"/>
              <a:gd name="T9" fmla="*/ 0 h 1081088"/>
              <a:gd name="T10" fmla="*/ 838200 w 847725"/>
              <a:gd name="T11" fmla="*/ 0 h 1081088"/>
              <a:gd name="T12" fmla="*/ 838200 w 847725"/>
              <a:gd name="T13" fmla="*/ 280988 h 1081088"/>
              <a:gd name="T14" fmla="*/ 552450 w 847725"/>
              <a:gd name="T15" fmla="*/ 280988 h 10810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47725" h="1081088">
                <a:moveTo>
                  <a:pt x="557212" y="547688"/>
                </a:moveTo>
                <a:lnTo>
                  <a:pt x="847725" y="547688"/>
                </a:lnTo>
                <a:lnTo>
                  <a:pt x="847725" y="1081088"/>
                </a:lnTo>
                <a:lnTo>
                  <a:pt x="0" y="1081088"/>
                </a:lnTo>
                <a:lnTo>
                  <a:pt x="0" y="0"/>
                </a:lnTo>
                <a:lnTo>
                  <a:pt x="838200" y="0"/>
                </a:lnTo>
                <a:lnTo>
                  <a:pt x="838200" y="280988"/>
                </a:lnTo>
                <a:lnTo>
                  <a:pt x="552450" y="280988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1" name="直接连接符 28">
            <a:extLst>
              <a:ext uri="{FF2B5EF4-FFF2-40B4-BE49-F238E27FC236}">
                <a16:creationId xmlns:a16="http://schemas.microsoft.com/office/drawing/2014/main" id="{56D5EEDB-B8F9-F1BC-3BCA-15374FDF9B54}"/>
              </a:ext>
            </a:extLst>
          </p:cNvPr>
          <p:cNvCxnSpPr>
            <a:cxnSpLocks/>
          </p:cNvCxnSpPr>
          <p:nvPr/>
        </p:nvCxnSpPr>
        <p:spPr bwMode="auto">
          <a:xfrm flipV="1">
            <a:off x="2908300" y="1814513"/>
            <a:ext cx="0" cy="28257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文本框 36">
            <a:extLst>
              <a:ext uri="{FF2B5EF4-FFF2-40B4-BE49-F238E27FC236}">
                <a16:creationId xmlns:a16="http://schemas.microsoft.com/office/drawing/2014/main" id="{5EB90D55-2911-8238-439E-F25F6F9D02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413" y="2000250"/>
            <a:ext cx="781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CN" sz="2800" b="0" dirty="0"/>
              <a:t>Q</a:t>
            </a:r>
            <a:endParaRPr lang="zh-CN" altLang="en-US" sz="2800" b="0" dirty="0"/>
          </a:p>
        </p:txBody>
      </p:sp>
      <p:cxnSp>
        <p:nvCxnSpPr>
          <p:cNvPr id="14" name="直接连接符 4">
            <a:extLst>
              <a:ext uri="{FF2B5EF4-FFF2-40B4-BE49-F238E27FC236}">
                <a16:creationId xmlns:a16="http://schemas.microsoft.com/office/drawing/2014/main" id="{60059BB9-016C-EA94-5BD1-122EE532E3A3}"/>
              </a:ext>
            </a:extLst>
          </p:cNvPr>
          <p:cNvCxnSpPr>
            <a:cxnSpLocks/>
          </p:cNvCxnSpPr>
          <p:nvPr/>
        </p:nvCxnSpPr>
        <p:spPr bwMode="auto">
          <a:xfrm flipV="1">
            <a:off x="5435607" y="1531938"/>
            <a:ext cx="0" cy="2889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2">
            <a:extLst>
              <a:ext uri="{FF2B5EF4-FFF2-40B4-BE49-F238E27FC236}">
                <a16:creationId xmlns:a16="http://schemas.microsoft.com/office/drawing/2014/main" id="{971527C0-8930-4912-B601-05827289112C}"/>
              </a:ext>
            </a:extLst>
          </p:cNvPr>
          <p:cNvCxnSpPr>
            <a:cxnSpLocks/>
          </p:cNvCxnSpPr>
          <p:nvPr/>
        </p:nvCxnSpPr>
        <p:spPr bwMode="auto">
          <a:xfrm flipV="1">
            <a:off x="5708657" y="1812926"/>
            <a:ext cx="0" cy="2889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3">
            <a:extLst>
              <a:ext uri="{FF2B5EF4-FFF2-40B4-BE49-F238E27FC236}">
                <a16:creationId xmlns:a16="http://schemas.microsoft.com/office/drawing/2014/main" id="{B8A79EB0-4D28-C84C-7C0A-297072342393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5851533" y="1947863"/>
            <a:ext cx="0" cy="288925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2BDBF70-D8BB-388D-8022-AD8EF08AD9DC}"/>
              </a:ext>
            </a:extLst>
          </p:cNvPr>
          <p:cNvCxnSpPr>
            <a:cxnSpLocks/>
          </p:cNvCxnSpPr>
          <p:nvPr/>
        </p:nvCxnSpPr>
        <p:spPr bwMode="auto">
          <a:xfrm flipH="1">
            <a:off x="5426082" y="1816100"/>
            <a:ext cx="287338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文本框 37">
            <a:extLst>
              <a:ext uri="{FF2B5EF4-FFF2-40B4-BE49-F238E27FC236}">
                <a16:creationId xmlns:a16="http://schemas.microsoft.com/office/drawing/2014/main" id="{63BC2534-610C-B6DC-9FA6-934C027D0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575" y="2011363"/>
            <a:ext cx="427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CN" sz="2800" b="0" dirty="0"/>
              <a:t>R</a:t>
            </a:r>
            <a:endParaRPr lang="zh-CN" altLang="en-US" sz="2800" b="0" dirty="0"/>
          </a:p>
        </p:txBody>
      </p:sp>
      <p:sp>
        <p:nvSpPr>
          <p:cNvPr id="19" name="文本框 38">
            <a:extLst>
              <a:ext uri="{FF2B5EF4-FFF2-40B4-BE49-F238E27FC236}">
                <a16:creationId xmlns:a16="http://schemas.microsoft.com/office/drawing/2014/main" id="{735BC7E1-CDD2-8DF8-4B10-AEC133A805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0" y="1995488"/>
            <a:ext cx="782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CN" sz="2800" b="0"/>
              <a:t>S</a:t>
            </a:r>
            <a:endParaRPr lang="zh-CN" altLang="en-US" sz="2800" b="0"/>
          </a:p>
        </p:txBody>
      </p:sp>
      <p:sp>
        <p:nvSpPr>
          <p:cNvPr id="21" name="任意多边形: 形状 2">
            <a:extLst>
              <a:ext uri="{FF2B5EF4-FFF2-40B4-BE49-F238E27FC236}">
                <a16:creationId xmlns:a16="http://schemas.microsoft.com/office/drawing/2014/main" id="{6A1D607C-F42E-A6A1-7791-F5CEE8E2E4DB}"/>
              </a:ext>
            </a:extLst>
          </p:cNvPr>
          <p:cNvSpPr>
            <a:spLocks/>
          </p:cNvSpPr>
          <p:nvPr/>
        </p:nvSpPr>
        <p:spPr bwMode="auto">
          <a:xfrm>
            <a:off x="5162550" y="1533526"/>
            <a:ext cx="846138" cy="1081087"/>
          </a:xfrm>
          <a:custGeom>
            <a:avLst/>
            <a:gdLst>
              <a:gd name="T0" fmla="*/ 316778 w 822960"/>
              <a:gd name="T1" fmla="*/ 0 h 1120140"/>
              <a:gd name="T2" fmla="*/ 0 w 822960"/>
              <a:gd name="T3" fmla="*/ 0 h 1120140"/>
              <a:gd name="T4" fmla="*/ 0 w 822960"/>
              <a:gd name="T5" fmla="*/ 937080 h 1120140"/>
              <a:gd name="T6" fmla="*/ 945410 w 822960"/>
              <a:gd name="T7" fmla="*/ 937080 h 1120140"/>
              <a:gd name="T8" fmla="*/ 940088 w 822960"/>
              <a:gd name="T9" fmla="*/ 483948 h 11201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22960" h="1120140">
                <a:moveTo>
                  <a:pt x="275748" y="0"/>
                </a:moveTo>
                <a:lnTo>
                  <a:pt x="0" y="0"/>
                </a:lnTo>
                <a:lnTo>
                  <a:pt x="0" y="1120140"/>
                </a:lnTo>
                <a:lnTo>
                  <a:pt x="822960" y="1120140"/>
                </a:lnTo>
                <a:cubicBezTo>
                  <a:pt x="822960" y="932180"/>
                  <a:pt x="818713" y="669586"/>
                  <a:pt x="818327" y="578488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8203D7C-EF46-4F9E-0561-0330E07B8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9050" y="2008188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CN" sz="2800" b="0"/>
              <a:t>P</a:t>
            </a:r>
            <a:endParaRPr lang="zh-CN" altLang="en-US" sz="2800" b="0"/>
          </a:p>
        </p:txBody>
      </p:sp>
      <p:sp>
        <p:nvSpPr>
          <p:cNvPr id="45" name="文本框 79">
            <a:extLst>
              <a:ext uri="{FF2B5EF4-FFF2-40B4-BE49-F238E27FC236}">
                <a16:creationId xmlns:a16="http://schemas.microsoft.com/office/drawing/2014/main" id="{468FE6FE-05F2-5842-623F-B0C0926C5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063" y="4745154"/>
            <a:ext cx="80079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R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的周界最容易比較，則先比較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R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的周界。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6" name="文本框 79">
            <a:extLst>
              <a:ext uri="{FF2B5EF4-FFF2-40B4-BE49-F238E27FC236}">
                <a16:creationId xmlns:a16="http://schemas.microsoft.com/office/drawing/2014/main" id="{5BDF70A7-0ED6-4A71-BA42-72B60A5EA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064" y="5246399"/>
            <a:ext cx="73613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再根據三角形的三邊關係，比較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Q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R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的周界。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7" name="文本框 79">
            <a:extLst>
              <a:ext uri="{FF2B5EF4-FFF2-40B4-BE49-F238E27FC236}">
                <a16:creationId xmlns:a16="http://schemas.microsoft.com/office/drawing/2014/main" id="{F7B63539-389C-44C9-8E1F-0E448C606F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064" y="5768725"/>
            <a:ext cx="8007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最後根據兩點之間線段最短，比較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Q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R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的周界。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03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FF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06129 -4.44444E-6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FF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0.03142 3.33333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FF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0092 L 2.22222E-6 -0.0412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FF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D8D8D8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59259E-6 L -5.55556E-7 -0.08125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25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2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2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2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104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2022-08-01T05:49:54Z</dcterms:created>
  <dcterms:modified xsi:type="dcterms:W3CDTF">2022-08-01T06:27:36Z</dcterms:modified>
</cp:coreProperties>
</file>