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FFDD71"/>
    <a:srgbClr val="006666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20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75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47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582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380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918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657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72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867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652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288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8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774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18">
            <a:extLst>
              <a:ext uri="{FF2B5EF4-FFF2-40B4-BE49-F238E27FC236}">
                <a16:creationId xmlns:a16="http://schemas.microsoft.com/office/drawing/2014/main" id="{6D6F6549-6B79-B044-0F66-A7CB44B8EB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15888"/>
            <a:ext cx="360045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3400" dirty="0"/>
              <a:t>單元</a:t>
            </a:r>
            <a:r>
              <a:rPr lang="en-US" altLang="zh-TW" sz="3400" dirty="0"/>
              <a:t>13  </a:t>
            </a:r>
            <a:r>
              <a:rPr lang="zh-HK" altLang="en-US" sz="3400" dirty="0"/>
              <a:t>面積</a:t>
            </a:r>
            <a:r>
              <a:rPr lang="en-US" altLang="zh-TW" sz="3400" dirty="0"/>
              <a:t>(</a:t>
            </a:r>
            <a:r>
              <a:rPr lang="zh-TW" altLang="en-US" sz="3400" dirty="0"/>
              <a:t>一</a:t>
            </a:r>
            <a:r>
              <a:rPr lang="en-US" altLang="zh-TW" sz="3400" dirty="0"/>
              <a:t>)</a:t>
            </a:r>
            <a:endParaRPr lang="zh-TW" altLang="en-US" sz="3400" dirty="0"/>
          </a:p>
        </p:txBody>
      </p:sp>
      <p:sp>
        <p:nvSpPr>
          <p:cNvPr id="3" name="Text Box 5">
            <a:extLst>
              <a:ext uri="{FF2B5EF4-FFF2-40B4-BE49-F238E27FC236}">
                <a16:creationId xmlns:a16="http://schemas.microsoft.com/office/drawing/2014/main" id="{81804968-837E-0CC3-DB56-68C318A22B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066" y="1022350"/>
            <a:ext cx="875930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622300" indent="-6223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5. 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一個周界是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50cm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的長方形，它的長度是闊度的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4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倍，</a:t>
            </a:r>
            <a:endParaRPr lang="en-US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eaLnBrk="1" hangingPunct="1"/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這個長方形的面積是多少？</a:t>
            </a:r>
            <a:endParaRPr lang="en-US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4" name="Text Box 5">
            <a:extLst>
              <a:ext uri="{FF2B5EF4-FFF2-40B4-BE49-F238E27FC236}">
                <a16:creationId xmlns:a16="http://schemas.microsoft.com/office/drawing/2014/main" id="{90E97BE6-C43B-242E-5FCC-F1DA6756DD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234" y="2054626"/>
            <a:ext cx="26118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622300" indent="-6223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A. 400cm</a:t>
            </a:r>
            <a:r>
              <a:rPr lang="en-US" altLang="zh-TW" sz="2800" b="0" baseline="30000" dirty="0">
                <a:ea typeface="標楷體" panose="03000509000000000000" pitchFamily="65" charset="-12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25BDE3C2-5126-44FC-E1A6-A2943E9FB0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8818" y="2054626"/>
            <a:ext cx="26118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622300" indent="-6223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B. 200cm</a:t>
            </a:r>
            <a:r>
              <a:rPr lang="en-US" altLang="zh-TW" sz="2800" b="0" baseline="30000" dirty="0">
                <a:ea typeface="標楷體" panose="03000509000000000000" pitchFamily="65" charset="-12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6" name="Text Box 5">
            <a:extLst>
              <a:ext uri="{FF2B5EF4-FFF2-40B4-BE49-F238E27FC236}">
                <a16:creationId xmlns:a16="http://schemas.microsoft.com/office/drawing/2014/main" id="{21AA0251-5B03-8FB4-A477-770DFAFDCD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234" y="2646570"/>
            <a:ext cx="26118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622300" indent="-6223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C. 100cm</a:t>
            </a:r>
            <a:r>
              <a:rPr lang="en-US" altLang="zh-TW" sz="2800" b="0" baseline="30000" dirty="0">
                <a:ea typeface="標楷體" panose="03000509000000000000" pitchFamily="65" charset="-12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FCD5341E-8B51-00AC-25B7-E41A071B9B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8818" y="2646570"/>
            <a:ext cx="26118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622300" indent="-6223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D. 25cm</a:t>
            </a:r>
            <a:r>
              <a:rPr lang="en-US" altLang="zh-TW" sz="2800" b="0" baseline="30000" dirty="0">
                <a:ea typeface="標楷體" panose="03000509000000000000" pitchFamily="65" charset="-120"/>
                <a:cs typeface="Arial" panose="020B0604020202020204" pitchFamily="34" charset="0"/>
              </a:rPr>
              <a:t>2</a:t>
            </a:r>
          </a:p>
        </p:txBody>
      </p:sp>
      <p:pic>
        <p:nvPicPr>
          <p:cNvPr id="8" name="Picture 120">
            <a:extLst>
              <a:ext uri="{FF2B5EF4-FFF2-40B4-BE49-F238E27FC236}">
                <a16:creationId xmlns:a16="http://schemas.microsoft.com/office/drawing/2014/main" id="{5DE42FA6-F29C-C755-238D-64CFCB849A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5991" y="2665065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5">
            <a:extLst>
              <a:ext uri="{FF2B5EF4-FFF2-40B4-BE49-F238E27FC236}">
                <a16:creationId xmlns:a16="http://schemas.microsoft.com/office/drawing/2014/main" id="{36F0D7B4-F23A-667C-9515-339C09D114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7363" y="3781273"/>
            <a:ext cx="448492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622300" indent="-6223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可先計算出</a:t>
            </a:r>
            <a:r>
              <a: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(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長度</a:t>
            </a: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＋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闊度</a:t>
            </a:r>
            <a:r>
              <a: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)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。</a:t>
            </a:r>
            <a:endParaRPr lang="en-US" altLang="zh-TW" sz="2800" b="0" dirty="0">
              <a:solidFill>
                <a:srgbClr val="0066FF"/>
              </a:solidFill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13" name="Text Box 5">
            <a:extLst>
              <a:ext uri="{FF2B5EF4-FFF2-40B4-BE49-F238E27FC236}">
                <a16:creationId xmlns:a16="http://schemas.microsoft.com/office/drawing/2014/main" id="{78A5E805-47BF-D3DF-58C2-EE034C86DD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104" y="3223057"/>
            <a:ext cx="56382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622300" indent="-6223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長方形的周界 </a:t>
            </a:r>
            <a:r>
              <a:rPr lang="en-US" altLang="zh-CN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= (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長度</a:t>
            </a: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＋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闊度</a:t>
            </a:r>
            <a:r>
              <a: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)</a:t>
            </a:r>
            <a:r>
              <a:rPr lang="en-US" altLang="zh-CN" sz="2800" b="0" dirty="0">
                <a:solidFill>
                  <a:srgbClr val="0066FF"/>
                </a:solidFill>
                <a:latin typeface="+mn-ea"/>
                <a:ea typeface="+mn-ea"/>
                <a:cs typeface="Arial" panose="020B0604020202020204" pitchFamily="34" charset="0"/>
              </a:rPr>
              <a:t>×</a:t>
            </a:r>
            <a:r>
              <a:rPr lang="en-US" altLang="zh-CN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2</a:t>
            </a:r>
            <a:endParaRPr lang="en-US" altLang="zh-TW" sz="2800" b="0" dirty="0">
              <a:solidFill>
                <a:srgbClr val="0066FF"/>
              </a:solidFill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cxnSp>
        <p:nvCxnSpPr>
          <p:cNvPr id="28" name="直線接點 27">
            <a:extLst>
              <a:ext uri="{FF2B5EF4-FFF2-40B4-BE49-F238E27FC236}">
                <a16:creationId xmlns:a16="http://schemas.microsoft.com/office/drawing/2014/main" id="{951A3A7E-CD9C-23E5-A61A-04BA405131BB}"/>
              </a:ext>
            </a:extLst>
          </p:cNvPr>
          <p:cNvCxnSpPr/>
          <p:nvPr/>
        </p:nvCxnSpPr>
        <p:spPr>
          <a:xfrm>
            <a:off x="1424940" y="1499403"/>
            <a:ext cx="3348000" cy="0"/>
          </a:xfrm>
          <a:prstGeom prst="line">
            <a:avLst/>
          </a:prstGeom>
          <a:ln w="381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接點 28">
            <a:extLst>
              <a:ext uri="{FF2B5EF4-FFF2-40B4-BE49-F238E27FC236}">
                <a16:creationId xmlns:a16="http://schemas.microsoft.com/office/drawing/2014/main" id="{92A1340B-6E45-FEA5-3D0C-879FFD94AB6D}"/>
              </a:ext>
            </a:extLst>
          </p:cNvPr>
          <p:cNvCxnSpPr/>
          <p:nvPr/>
        </p:nvCxnSpPr>
        <p:spPr>
          <a:xfrm>
            <a:off x="5897880" y="1512906"/>
            <a:ext cx="2628000" cy="0"/>
          </a:xfrm>
          <a:prstGeom prst="line">
            <a:avLst/>
          </a:prstGeom>
          <a:ln w="381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線接點 29">
            <a:extLst>
              <a:ext uri="{FF2B5EF4-FFF2-40B4-BE49-F238E27FC236}">
                <a16:creationId xmlns:a16="http://schemas.microsoft.com/office/drawing/2014/main" id="{F964F560-0467-BA18-A71F-FCAF98F8D3D9}"/>
              </a:ext>
            </a:extLst>
          </p:cNvPr>
          <p:cNvCxnSpPr>
            <a:cxnSpLocks/>
          </p:cNvCxnSpPr>
          <p:nvPr/>
        </p:nvCxnSpPr>
        <p:spPr>
          <a:xfrm>
            <a:off x="2846985" y="1926123"/>
            <a:ext cx="720000" cy="0"/>
          </a:xfrm>
          <a:prstGeom prst="line">
            <a:avLst/>
          </a:prstGeom>
          <a:ln w="381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Box 5">
            <a:extLst>
              <a:ext uri="{FF2B5EF4-FFF2-40B4-BE49-F238E27FC236}">
                <a16:creationId xmlns:a16="http://schemas.microsoft.com/office/drawing/2014/main" id="{AEF5EBEB-B181-DF33-89F4-C03D88704C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234" y="5545148"/>
            <a:ext cx="77181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622300" indent="-6223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計算出闊度，便可得知長度，最後計算出面積。</a:t>
            </a:r>
            <a:endParaRPr lang="en-US" altLang="zh-TW" sz="2800" b="0" dirty="0">
              <a:solidFill>
                <a:srgbClr val="0066FF"/>
              </a:solidFill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768D046-C9B2-494D-9880-4D629AC4B736}"/>
              </a:ext>
            </a:extLst>
          </p:cNvPr>
          <p:cNvGrpSpPr/>
          <p:nvPr/>
        </p:nvGrpSpPr>
        <p:grpSpPr>
          <a:xfrm>
            <a:off x="576104" y="4865527"/>
            <a:ext cx="3158979" cy="523220"/>
            <a:chOff x="373883" y="4523734"/>
            <a:chExt cx="3158979" cy="523220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F9C08636-2216-44C5-B9A4-1E7E01B66942}"/>
                </a:ext>
              </a:extLst>
            </p:cNvPr>
            <p:cNvGrpSpPr/>
            <p:nvPr/>
          </p:nvGrpSpPr>
          <p:grpSpPr>
            <a:xfrm>
              <a:off x="1345005" y="4645813"/>
              <a:ext cx="2187857" cy="276881"/>
              <a:chOff x="772352" y="4645813"/>
              <a:chExt cx="2187857" cy="276881"/>
            </a:xfrm>
          </p:grpSpPr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64FE7484-CC05-4DDC-A190-B7760FB1D673}"/>
                  </a:ext>
                </a:extLst>
              </p:cNvPr>
              <p:cNvSpPr/>
              <p:nvPr/>
            </p:nvSpPr>
            <p:spPr>
              <a:xfrm>
                <a:off x="772352" y="4648374"/>
                <a:ext cx="548640" cy="274320"/>
              </a:xfrm>
              <a:prstGeom prst="rect">
                <a:avLst/>
              </a:prstGeom>
              <a:noFill/>
              <a:ln w="22225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id="{960BC2EF-CD23-4B3A-9C46-65825FD2DDBE}"/>
                  </a:ext>
                </a:extLst>
              </p:cNvPr>
              <p:cNvSpPr/>
              <p:nvPr/>
            </p:nvSpPr>
            <p:spPr>
              <a:xfrm>
                <a:off x="1321185" y="4647906"/>
                <a:ext cx="548640" cy="274320"/>
              </a:xfrm>
              <a:prstGeom prst="rect">
                <a:avLst/>
              </a:prstGeom>
              <a:noFill/>
              <a:ln w="22225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230DB7CA-7822-4FA6-A94B-BBFD12414F3A}"/>
                  </a:ext>
                </a:extLst>
              </p:cNvPr>
              <p:cNvSpPr/>
              <p:nvPr/>
            </p:nvSpPr>
            <p:spPr>
              <a:xfrm>
                <a:off x="1861759" y="4645813"/>
                <a:ext cx="548640" cy="274320"/>
              </a:xfrm>
              <a:prstGeom prst="rect">
                <a:avLst/>
              </a:prstGeom>
              <a:noFill/>
              <a:ln w="22225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id="{5CABD2BB-82EF-4854-B879-224A8E020E74}"/>
                  </a:ext>
                </a:extLst>
              </p:cNvPr>
              <p:cNvSpPr/>
              <p:nvPr/>
            </p:nvSpPr>
            <p:spPr>
              <a:xfrm>
                <a:off x="2411569" y="4645813"/>
                <a:ext cx="548640" cy="274320"/>
              </a:xfrm>
              <a:prstGeom prst="rect">
                <a:avLst/>
              </a:prstGeom>
              <a:noFill/>
              <a:ln w="22225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634C5DE-10B0-4D53-8A5F-EC487348B07B}"/>
                </a:ext>
              </a:extLst>
            </p:cNvPr>
            <p:cNvSpPr txBox="1"/>
            <p:nvPr/>
          </p:nvSpPr>
          <p:spPr>
            <a:xfrm>
              <a:off x="373883" y="4523734"/>
              <a:ext cx="129067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2800" dirty="0">
                  <a:solidFill>
                    <a:srgbClr val="0066FF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長度</a:t>
              </a:r>
              <a:endParaRPr lang="en-US" sz="2800" dirty="0">
                <a:solidFill>
                  <a:srgbClr val="0066FF"/>
                </a:solidFill>
                <a:latin typeface="標楷體" panose="03000509000000000000" pitchFamily="65" charset="-120"/>
                <a:ea typeface="標楷體" panose="03000509000000000000" pitchFamily="65" charset="-120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01907867-40DA-401F-8630-CA180BA50611}"/>
              </a:ext>
            </a:extLst>
          </p:cNvPr>
          <p:cNvGrpSpPr/>
          <p:nvPr/>
        </p:nvGrpSpPr>
        <p:grpSpPr>
          <a:xfrm>
            <a:off x="622234" y="4367012"/>
            <a:ext cx="1527732" cy="523220"/>
            <a:chOff x="365913" y="4952979"/>
            <a:chExt cx="1527732" cy="523220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663AA1C4-B250-437E-8415-6103D4FC1F5A}"/>
                </a:ext>
              </a:extLst>
            </p:cNvPr>
            <p:cNvSpPr/>
            <p:nvPr/>
          </p:nvSpPr>
          <p:spPr>
            <a:xfrm>
              <a:off x="1345005" y="5057338"/>
              <a:ext cx="548640" cy="274320"/>
            </a:xfrm>
            <a:prstGeom prst="rect">
              <a:avLst/>
            </a:prstGeom>
            <a:noFill/>
            <a:ln w="2222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C798649-2A84-4D77-8D41-3276CEDB6A2D}"/>
                </a:ext>
              </a:extLst>
            </p:cNvPr>
            <p:cNvSpPr txBox="1"/>
            <p:nvPr/>
          </p:nvSpPr>
          <p:spPr>
            <a:xfrm>
              <a:off x="365913" y="4952979"/>
              <a:ext cx="104086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2800" dirty="0">
                  <a:solidFill>
                    <a:srgbClr val="0066FF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闊度</a:t>
              </a:r>
              <a:endParaRPr lang="en-US" sz="2800" dirty="0">
                <a:solidFill>
                  <a:srgbClr val="0066FF"/>
                </a:solidFill>
                <a:latin typeface="標楷體" panose="03000509000000000000" pitchFamily="65" charset="-120"/>
                <a:ea typeface="標楷體" panose="03000509000000000000" pitchFamily="65" charset="-120"/>
              </a:endParaRPr>
            </a:p>
          </p:txBody>
        </p:sp>
      </p:grpSp>
      <p:sp>
        <p:nvSpPr>
          <p:cNvPr id="9" name="右大括号 8">
            <a:extLst>
              <a:ext uri="{FF2B5EF4-FFF2-40B4-BE49-F238E27FC236}">
                <a16:creationId xmlns:a16="http://schemas.microsoft.com/office/drawing/2014/main" id="{1BDAE5A3-B830-48CF-B2C2-6F758F60A9FE}"/>
              </a:ext>
            </a:extLst>
          </p:cNvPr>
          <p:cNvSpPr/>
          <p:nvPr/>
        </p:nvSpPr>
        <p:spPr>
          <a:xfrm>
            <a:off x="3859068" y="4471371"/>
            <a:ext cx="130464" cy="790555"/>
          </a:xfrm>
          <a:prstGeom prst="rightBrace">
            <a:avLst>
              <a:gd name="adj1" fmla="val 5167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 Box 5">
            <a:extLst>
              <a:ext uri="{FF2B5EF4-FFF2-40B4-BE49-F238E27FC236}">
                <a16:creationId xmlns:a16="http://schemas.microsoft.com/office/drawing/2014/main" id="{0CD2FD50-B347-4109-906F-8431C69962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2744" y="4600425"/>
            <a:ext cx="435158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622300" indent="-6223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長度</a:t>
            </a: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＋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闊度 </a:t>
            </a:r>
            <a:r>
              <a: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=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 闊度的</a:t>
            </a:r>
            <a:r>
              <a: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?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倍</a:t>
            </a:r>
            <a:endParaRPr lang="en-US" altLang="zh-TW" sz="2800" b="0" dirty="0">
              <a:solidFill>
                <a:srgbClr val="0066FF"/>
              </a:solidFill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8237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5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33" grpId="0"/>
      <p:bldP spid="40" grpId="0"/>
    </p:bld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C8E6CC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115</Words>
  <Application>Microsoft Office PowerPoint</Application>
  <PresentationFormat>全屏显示(4:3)</PresentationFormat>
  <Paragraphs>13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等线</vt:lpstr>
      <vt:lpstr>標楷體</vt:lpstr>
      <vt:lpstr>Arial</vt:lpstr>
      <vt:lpstr>Calibri</vt:lpstr>
      <vt:lpstr>Calibri Light</vt:lpstr>
      <vt:lpstr>Office 佈景主題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2022-08-01T06:46:56Z</dcterms:created>
  <dcterms:modified xsi:type="dcterms:W3CDTF">2022-08-01T06:46:59Z</dcterms:modified>
</cp:coreProperties>
</file>