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66FF"/>
    <a:srgbClr val="C9FFC9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2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5577C03E-3FD3-D7D8-A81F-C9BF4FB43E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007564"/>
              </p:ext>
            </p:extLst>
          </p:nvPr>
        </p:nvGraphicFramePr>
        <p:xfrm>
          <a:off x="1779588" y="1573213"/>
          <a:ext cx="6211887" cy="2424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1887">
                  <a:extLst>
                    <a:ext uri="{9D8B030D-6E8A-4147-A177-3AD203B41FA5}">
                      <a16:colId xmlns:a16="http://schemas.microsoft.com/office/drawing/2014/main" val="33217062"/>
                    </a:ext>
                  </a:extLst>
                </a:gridCol>
              </a:tblGrid>
              <a:tr h="303014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292" marR="74292" marT="37161" marB="3716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555960"/>
                  </a:ext>
                </a:extLst>
              </a:tr>
              <a:tr h="303014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292" marR="74292" marT="37161" marB="3716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535625"/>
                  </a:ext>
                </a:extLst>
              </a:tr>
              <a:tr h="303014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292" marR="74292" marT="37161" marB="3716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1506842"/>
                  </a:ext>
                </a:extLst>
              </a:tr>
              <a:tr h="303014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292" marR="74292" marT="37161" marB="3716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1801474"/>
                  </a:ext>
                </a:extLst>
              </a:tr>
              <a:tr h="303014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292" marR="74292" marT="37161" marB="3716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0586215"/>
                  </a:ext>
                </a:extLst>
              </a:tr>
              <a:tr h="303014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292" marR="74292" marT="37161" marB="3716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289514"/>
                  </a:ext>
                </a:extLst>
              </a:tr>
              <a:tr h="303014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292" marR="74292" marT="37161" marB="3716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4912980"/>
                  </a:ext>
                </a:extLst>
              </a:tr>
              <a:tr h="303014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292" marR="74292" marT="37161" marB="3716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7614588"/>
                  </a:ext>
                </a:extLst>
              </a:tr>
            </a:tbl>
          </a:graphicData>
        </a:graphic>
      </p:graphicFrame>
      <p:sp>
        <p:nvSpPr>
          <p:cNvPr id="5" name="Text Box 5">
            <a:extLst>
              <a:ext uri="{FF2B5EF4-FFF2-40B4-BE49-F238E27FC236}">
                <a16:creationId xmlns:a16="http://schemas.microsoft.com/office/drawing/2014/main" id="{F21F94B1-69BE-3043-E5DF-B325F5B6EB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927100"/>
            <a:ext cx="71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1200"/>
              </a:spcAft>
            </a:pPr>
            <a:r>
              <a:rPr lang="en-US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  4. </a:t>
            </a:r>
            <a:endParaRPr lang="zh-TW" altLang="en-US" sz="2800" b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6" name="Text Box 218">
            <a:extLst>
              <a:ext uri="{FF2B5EF4-FFF2-40B4-BE49-F238E27FC236}">
                <a16:creationId xmlns:a16="http://schemas.microsoft.com/office/drawing/2014/main" id="{70D1AB11-BF93-0F2C-D5BB-6BAAB7FDF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36004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8  </a:t>
            </a:r>
            <a:r>
              <a:rPr lang="zh-TW" altLang="en-US" sz="3400" dirty="0"/>
              <a:t>棒形圖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F83C1FD3-2C31-9337-57D8-DA93136CAF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4411663"/>
            <a:ext cx="7704138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indent="0" eaLnBrk="1" hangingPunct="1">
              <a:spcAft>
                <a:spcPts val="6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(a) 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上月共售出</a:t>
            </a:r>
            <a:r>
              <a:rPr lang="en-US" altLang="zh-CN" sz="2800" b="0" dirty="0"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500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瓶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飲品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，在上圖中畫出代表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511175" indent="0" eaLnBrk="1" hangingPunct="1">
              <a:spcAft>
                <a:spcPts val="1200"/>
              </a:spcAft>
              <a:defRPr/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汽水銷量的棒。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[2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en-US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8" name="文本框 2">
            <a:extLst>
              <a:ext uri="{FF2B5EF4-FFF2-40B4-BE49-F238E27FC236}">
                <a16:creationId xmlns:a16="http://schemas.microsoft.com/office/drawing/2014/main" id="{F69DEC65-36AF-DC7D-BCE2-915717FA8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0663" y="957263"/>
            <a:ext cx="3889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400" b="0" u="sng" dirty="0">
                <a:latin typeface="標楷體" panose="03000509000000000000" pitchFamily="65" charset="-120"/>
                <a:ea typeface="標楷體" panose="03000509000000000000" pitchFamily="65" charset="-120"/>
              </a:rPr>
              <a:t>便利店上月各種飲品的銷量</a:t>
            </a:r>
            <a:endParaRPr lang="en-US" altLang="zh-CN" sz="2400" b="0" u="sng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9" name="图片 12">
            <a:extLst>
              <a:ext uri="{FF2B5EF4-FFF2-40B4-BE49-F238E27FC236}">
                <a16:creationId xmlns:a16="http://schemas.microsoft.com/office/drawing/2014/main" id="{0D648F1D-1F63-241C-6765-49028606D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1933575"/>
            <a:ext cx="365125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42">
            <a:extLst>
              <a:ext uri="{FF2B5EF4-FFF2-40B4-BE49-F238E27FC236}">
                <a16:creationId xmlns:a16="http://schemas.microsoft.com/office/drawing/2014/main" id="{0CE42A07-7947-82B2-64EA-518B4047B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1063" y="3922713"/>
            <a:ext cx="64944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400" b="0" dirty="0">
                <a:latin typeface="標楷體" panose="03000509000000000000" pitchFamily="65" charset="-120"/>
                <a:ea typeface="標楷體" panose="03000509000000000000" pitchFamily="65" charset="-120"/>
              </a:rPr>
              <a:t>酸奶   綠茶   豆奶   礦泉水  汽水   種類</a:t>
            </a:r>
            <a:endParaRPr lang="en-US" altLang="zh-CN" sz="2400" b="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" name="文本框 15">
            <a:extLst>
              <a:ext uri="{FF2B5EF4-FFF2-40B4-BE49-F238E27FC236}">
                <a16:creationId xmlns:a16="http://schemas.microsoft.com/office/drawing/2014/main" id="{7409B6BF-1178-23E3-A681-8FAC18B3D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5538" y="1339850"/>
            <a:ext cx="89058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Aft>
                <a:spcPts val="1800"/>
              </a:spcAft>
            </a:pPr>
            <a:r>
              <a:rPr lang="en-US" altLang="zh-TW" sz="2400" b="0"/>
              <a:t>800</a:t>
            </a:r>
          </a:p>
          <a:p>
            <a:pPr>
              <a:spcAft>
                <a:spcPts val="1800"/>
              </a:spcAft>
            </a:pPr>
            <a:r>
              <a:rPr lang="en-US" altLang="zh-TW" sz="2400" b="0"/>
              <a:t>600</a:t>
            </a:r>
          </a:p>
          <a:p>
            <a:pPr>
              <a:spcAft>
                <a:spcPts val="1800"/>
              </a:spcAft>
            </a:pPr>
            <a:r>
              <a:rPr lang="en-US" altLang="zh-TW" sz="2400" b="0"/>
              <a:t>400</a:t>
            </a:r>
          </a:p>
          <a:p>
            <a:pPr>
              <a:spcAft>
                <a:spcPts val="1800"/>
              </a:spcAft>
            </a:pPr>
            <a:r>
              <a:rPr lang="en-US" altLang="zh-TW" sz="2400" b="0"/>
              <a:t>200</a:t>
            </a:r>
          </a:p>
          <a:p>
            <a:r>
              <a:rPr lang="zh-TW" altLang="en-US" sz="2400" b="0"/>
              <a:t>    </a:t>
            </a:r>
            <a:r>
              <a:rPr lang="en-US" altLang="zh-TW" sz="2400" b="0"/>
              <a:t>0</a:t>
            </a:r>
            <a:endParaRPr lang="en-US" altLang="zh-CN" sz="2400" b="0"/>
          </a:p>
        </p:txBody>
      </p:sp>
      <p:sp>
        <p:nvSpPr>
          <p:cNvPr id="12" name="矩形 16">
            <a:extLst>
              <a:ext uri="{FF2B5EF4-FFF2-40B4-BE49-F238E27FC236}">
                <a16:creationId xmlns:a16="http://schemas.microsoft.com/office/drawing/2014/main" id="{43CDD6C6-AD76-2FFE-E16F-D0D407AB36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4575" y="1866900"/>
            <a:ext cx="457200" cy="2120900"/>
          </a:xfrm>
          <a:prstGeom prst="rect">
            <a:avLst/>
          </a:prstGeom>
          <a:solidFill>
            <a:srgbClr val="FFC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CN"/>
          </a:p>
        </p:txBody>
      </p:sp>
      <p:sp>
        <p:nvSpPr>
          <p:cNvPr id="13" name="矩形 44">
            <a:extLst>
              <a:ext uri="{FF2B5EF4-FFF2-40B4-BE49-F238E27FC236}">
                <a16:creationId xmlns:a16="http://schemas.microsoft.com/office/drawing/2014/main" id="{02DC66A3-7E7D-F6FD-1C5B-0C7F90098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4075" y="2478088"/>
            <a:ext cx="457200" cy="1517650"/>
          </a:xfrm>
          <a:prstGeom prst="rect">
            <a:avLst/>
          </a:prstGeom>
          <a:solidFill>
            <a:srgbClr val="FFC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CN"/>
          </a:p>
        </p:txBody>
      </p:sp>
      <p:sp>
        <p:nvSpPr>
          <p:cNvPr id="14" name="矩形 45">
            <a:extLst>
              <a:ext uri="{FF2B5EF4-FFF2-40B4-BE49-F238E27FC236}">
                <a16:creationId xmlns:a16="http://schemas.microsoft.com/office/drawing/2014/main" id="{78F5B11B-8318-6C2F-2D4E-8A048E9A95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5163" y="2173288"/>
            <a:ext cx="457200" cy="1819275"/>
          </a:xfrm>
          <a:prstGeom prst="rect">
            <a:avLst/>
          </a:prstGeom>
          <a:solidFill>
            <a:srgbClr val="FFC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CN"/>
          </a:p>
        </p:txBody>
      </p:sp>
      <p:sp>
        <p:nvSpPr>
          <p:cNvPr id="15" name="矩形 47">
            <a:extLst>
              <a:ext uri="{FF2B5EF4-FFF2-40B4-BE49-F238E27FC236}">
                <a16:creationId xmlns:a16="http://schemas.microsoft.com/office/drawing/2014/main" id="{43BD8660-4540-E3D8-B213-706C33C67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7050" y="3081338"/>
            <a:ext cx="457200" cy="914400"/>
          </a:xfrm>
          <a:prstGeom prst="rect">
            <a:avLst/>
          </a:prstGeom>
          <a:solidFill>
            <a:srgbClr val="FFC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CN"/>
          </a:p>
        </p:txBody>
      </p:sp>
      <p:sp>
        <p:nvSpPr>
          <p:cNvPr id="16" name="任意多边形: 形状 18">
            <a:extLst>
              <a:ext uri="{FF2B5EF4-FFF2-40B4-BE49-F238E27FC236}">
                <a16:creationId xmlns:a16="http://schemas.microsoft.com/office/drawing/2014/main" id="{5FA59D72-A905-CBB4-38DB-142FD4CD30B8}"/>
              </a:ext>
            </a:extLst>
          </p:cNvPr>
          <p:cNvSpPr>
            <a:spLocks/>
          </p:cNvSpPr>
          <p:nvPr/>
        </p:nvSpPr>
        <p:spPr bwMode="auto">
          <a:xfrm>
            <a:off x="6775450" y="3849688"/>
            <a:ext cx="0" cy="136525"/>
          </a:xfrm>
          <a:custGeom>
            <a:avLst/>
            <a:gdLst>
              <a:gd name="T0" fmla="*/ 0 w 8709"/>
              <a:gd name="T1" fmla="*/ 0 h 304800"/>
              <a:gd name="T2" fmla="*/ 1 w 8709"/>
              <a:gd name="T3" fmla="*/ 137160 h 30480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8709" h="304800">
                <a:moveTo>
                  <a:pt x="0" y="0"/>
                </a:moveTo>
                <a:lnTo>
                  <a:pt x="8709" y="304800"/>
                </a:ln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任意多边形: 形状 53">
            <a:extLst>
              <a:ext uri="{FF2B5EF4-FFF2-40B4-BE49-F238E27FC236}">
                <a16:creationId xmlns:a16="http://schemas.microsoft.com/office/drawing/2014/main" id="{7B18787F-5A93-E813-31D2-1B621526F7B0}"/>
              </a:ext>
            </a:extLst>
          </p:cNvPr>
          <p:cNvSpPr>
            <a:spLocks/>
          </p:cNvSpPr>
          <p:nvPr/>
        </p:nvSpPr>
        <p:spPr bwMode="auto">
          <a:xfrm>
            <a:off x="7235825" y="3863975"/>
            <a:ext cx="0" cy="136525"/>
          </a:xfrm>
          <a:custGeom>
            <a:avLst/>
            <a:gdLst>
              <a:gd name="T0" fmla="*/ 0 w 8709"/>
              <a:gd name="T1" fmla="*/ 0 h 304800"/>
              <a:gd name="T2" fmla="*/ 1 w 8709"/>
              <a:gd name="T3" fmla="*/ 137160 h 30480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8709" h="304800">
                <a:moveTo>
                  <a:pt x="0" y="0"/>
                </a:moveTo>
                <a:lnTo>
                  <a:pt x="8709" y="304800"/>
                </a:ln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任意多边形: 形状 55">
            <a:extLst>
              <a:ext uri="{FF2B5EF4-FFF2-40B4-BE49-F238E27FC236}">
                <a16:creationId xmlns:a16="http://schemas.microsoft.com/office/drawing/2014/main" id="{85C50EB9-F237-C6D9-F59A-90D8BB7C82F7}"/>
              </a:ext>
            </a:extLst>
          </p:cNvPr>
          <p:cNvSpPr>
            <a:spLocks/>
          </p:cNvSpPr>
          <p:nvPr/>
        </p:nvSpPr>
        <p:spPr bwMode="auto">
          <a:xfrm>
            <a:off x="1409600" y="4902099"/>
            <a:ext cx="3636000" cy="0"/>
          </a:xfrm>
          <a:custGeom>
            <a:avLst/>
            <a:gdLst>
              <a:gd name="T0" fmla="*/ 0 w 5007429"/>
              <a:gd name="T1" fmla="*/ 1 h 17418"/>
              <a:gd name="T2" fmla="*/ 5007429 w 5007429"/>
              <a:gd name="T3" fmla="*/ 0 h 1741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007429" h="17418">
                <a:moveTo>
                  <a:pt x="0" y="17418"/>
                </a:moveTo>
                <a:lnTo>
                  <a:pt x="5007429" y="0"/>
                </a:lnTo>
              </a:path>
            </a:pathLst>
          </a:custGeom>
          <a:noFill/>
          <a:ln w="38100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任意多边形: 形状 59">
            <a:extLst>
              <a:ext uri="{FF2B5EF4-FFF2-40B4-BE49-F238E27FC236}">
                <a16:creationId xmlns:a16="http://schemas.microsoft.com/office/drawing/2014/main" id="{F786A5C5-15B2-E87B-35AF-6388B3243E03}"/>
              </a:ext>
            </a:extLst>
          </p:cNvPr>
          <p:cNvSpPr>
            <a:spLocks/>
          </p:cNvSpPr>
          <p:nvPr/>
        </p:nvSpPr>
        <p:spPr bwMode="auto">
          <a:xfrm>
            <a:off x="1362963" y="5397300"/>
            <a:ext cx="1404000" cy="0"/>
          </a:xfrm>
          <a:custGeom>
            <a:avLst/>
            <a:gdLst>
              <a:gd name="T0" fmla="*/ 0 w 5007429"/>
              <a:gd name="T1" fmla="*/ 1 h 17418"/>
              <a:gd name="T2" fmla="*/ 3474720 w 5007429"/>
              <a:gd name="T3" fmla="*/ 0 h 1741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007429" h="17418">
                <a:moveTo>
                  <a:pt x="0" y="17418"/>
                </a:moveTo>
                <a:lnTo>
                  <a:pt x="5007429" y="0"/>
                </a:lnTo>
              </a:path>
            </a:pathLst>
          </a:custGeom>
          <a:noFill/>
          <a:ln w="38100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61">
            <a:extLst>
              <a:ext uri="{FF2B5EF4-FFF2-40B4-BE49-F238E27FC236}">
                <a16:creationId xmlns:a16="http://schemas.microsoft.com/office/drawing/2014/main" id="{3E3552D4-3F9E-7A19-0C69-05380277BA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7668" y="5471591"/>
            <a:ext cx="64914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汽水的銷量</a:t>
            </a:r>
            <a:r>
              <a:rPr lang="en-US" altLang="zh-CN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 = </a:t>
            </a:r>
            <a:r>
              <a:rPr lang="zh-CN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總銷量－其他飲品的銷量</a:t>
            </a:r>
            <a:endParaRPr lang="en-US" altLang="zh-CN" sz="2800" b="0" dirty="0">
              <a:solidFill>
                <a:srgbClr val="0066FF"/>
              </a:solidFill>
              <a:ea typeface="DFKai-SB" panose="03000509000000000000" pitchFamily="65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32100D1-5214-D001-55A9-7FD9B95C07C9}"/>
              </a:ext>
            </a:extLst>
          </p:cNvPr>
          <p:cNvSpPr/>
          <p:nvPr/>
        </p:nvSpPr>
        <p:spPr>
          <a:xfrm>
            <a:off x="3416935" y="5484812"/>
            <a:ext cx="2115184" cy="396000"/>
          </a:xfrm>
          <a:prstGeom prst="rect">
            <a:avLst/>
          </a:prstGeom>
          <a:solidFill>
            <a:srgbClr val="C9FF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 Box 218">
            <a:extLst>
              <a:ext uri="{FF2B5EF4-FFF2-40B4-BE49-F238E27FC236}">
                <a16:creationId xmlns:a16="http://schemas.microsoft.com/office/drawing/2014/main" id="{4C9794B6-F723-F927-EF80-172FD4D6E4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36004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8  </a:t>
            </a:r>
            <a:r>
              <a:rPr lang="zh-TW" altLang="en-US" sz="3400" dirty="0"/>
              <a:t>棒形圖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363333E-3998-33D1-589A-4C4AD32E59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80883"/>
              </p:ext>
            </p:extLst>
          </p:nvPr>
        </p:nvGraphicFramePr>
        <p:xfrm>
          <a:off x="1779588" y="1573213"/>
          <a:ext cx="6211887" cy="2424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1887">
                  <a:extLst>
                    <a:ext uri="{9D8B030D-6E8A-4147-A177-3AD203B41FA5}">
                      <a16:colId xmlns:a16="http://schemas.microsoft.com/office/drawing/2014/main" val="33217062"/>
                    </a:ext>
                  </a:extLst>
                </a:gridCol>
              </a:tblGrid>
              <a:tr h="303014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292" marR="74292" marT="37161" marB="3716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555960"/>
                  </a:ext>
                </a:extLst>
              </a:tr>
              <a:tr h="303014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292" marR="74292" marT="37161" marB="3716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535625"/>
                  </a:ext>
                </a:extLst>
              </a:tr>
              <a:tr h="303014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292" marR="74292" marT="37161" marB="3716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1506842"/>
                  </a:ext>
                </a:extLst>
              </a:tr>
              <a:tr h="303014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292" marR="74292" marT="37161" marB="3716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1801474"/>
                  </a:ext>
                </a:extLst>
              </a:tr>
              <a:tr h="303014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292" marR="74292" marT="37161" marB="3716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0586215"/>
                  </a:ext>
                </a:extLst>
              </a:tr>
              <a:tr h="303014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292" marR="74292" marT="37161" marB="3716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289514"/>
                  </a:ext>
                </a:extLst>
              </a:tr>
              <a:tr h="303014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292" marR="74292" marT="37161" marB="3716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4912980"/>
                  </a:ext>
                </a:extLst>
              </a:tr>
              <a:tr h="303014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4292" marR="74292" marT="37161" marB="3716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7614588"/>
                  </a:ext>
                </a:extLst>
              </a:tr>
            </a:tbl>
          </a:graphicData>
        </a:graphic>
      </p:graphicFrame>
      <p:sp>
        <p:nvSpPr>
          <p:cNvPr id="7" name="Text Box 5">
            <a:extLst>
              <a:ext uri="{FF2B5EF4-FFF2-40B4-BE49-F238E27FC236}">
                <a16:creationId xmlns:a16="http://schemas.microsoft.com/office/drawing/2014/main" id="{010C60E3-8E22-FA16-5619-E70D623BE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927100"/>
            <a:ext cx="71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1200"/>
              </a:spcAft>
            </a:pPr>
            <a:r>
              <a:rPr lang="en-US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  4. </a:t>
            </a:r>
            <a:endParaRPr lang="zh-TW" altLang="en-US" sz="2800" b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A7931AB9-C512-32BE-91FE-C3DB512B5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4425950"/>
            <a:ext cx="8064500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indent="0" eaLnBrk="1" hangingPunct="1">
              <a:spcAft>
                <a:spcPts val="6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(b)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每箱綠茶的瓶數和每箱豆奶的相同。上月售出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573088" indent="0" eaLnBrk="1" hangingPunct="1">
              <a:spcAft>
                <a:spcPts val="6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25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箱綠茶，那麼上月售出豆奶多少箱？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[4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en-US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9" name="文本框 2">
            <a:extLst>
              <a:ext uri="{FF2B5EF4-FFF2-40B4-BE49-F238E27FC236}">
                <a16:creationId xmlns:a16="http://schemas.microsoft.com/office/drawing/2014/main" id="{FFD3BF2C-0F71-27A3-5A47-8CF2E9789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0663" y="957263"/>
            <a:ext cx="3889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400" b="0" u="sng">
                <a:latin typeface="標楷體" panose="03000509000000000000" pitchFamily="65" charset="-120"/>
                <a:ea typeface="標楷體" panose="03000509000000000000" pitchFamily="65" charset="-120"/>
              </a:rPr>
              <a:t>便利店上月各種飲品的銷量</a:t>
            </a:r>
            <a:endParaRPr lang="en-US" altLang="zh-CN" sz="2400" b="0" u="sng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0" name="图片 12">
            <a:extLst>
              <a:ext uri="{FF2B5EF4-FFF2-40B4-BE49-F238E27FC236}">
                <a16:creationId xmlns:a16="http://schemas.microsoft.com/office/drawing/2014/main" id="{F7C1927A-F908-F3BD-2124-1B61E7B6B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1933575"/>
            <a:ext cx="365125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5">
            <a:extLst>
              <a:ext uri="{FF2B5EF4-FFF2-40B4-BE49-F238E27FC236}">
                <a16:creationId xmlns:a16="http://schemas.microsoft.com/office/drawing/2014/main" id="{58670BA6-E34B-0500-C8EF-EB867D344D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5538" y="1339850"/>
            <a:ext cx="89058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Aft>
                <a:spcPts val="1800"/>
              </a:spcAft>
            </a:pPr>
            <a:r>
              <a:rPr lang="en-US" altLang="zh-TW" sz="2400" b="0"/>
              <a:t>800</a:t>
            </a:r>
          </a:p>
          <a:p>
            <a:pPr>
              <a:spcAft>
                <a:spcPts val="1800"/>
              </a:spcAft>
            </a:pPr>
            <a:r>
              <a:rPr lang="en-US" altLang="zh-TW" sz="2400" b="0"/>
              <a:t>600</a:t>
            </a:r>
          </a:p>
          <a:p>
            <a:pPr>
              <a:spcAft>
                <a:spcPts val="1800"/>
              </a:spcAft>
            </a:pPr>
            <a:r>
              <a:rPr lang="en-US" altLang="zh-TW" sz="2400" b="0"/>
              <a:t>400</a:t>
            </a:r>
          </a:p>
          <a:p>
            <a:pPr>
              <a:spcAft>
                <a:spcPts val="1800"/>
              </a:spcAft>
            </a:pPr>
            <a:r>
              <a:rPr lang="en-US" altLang="zh-TW" sz="2400" b="0"/>
              <a:t>200</a:t>
            </a:r>
          </a:p>
          <a:p>
            <a:r>
              <a:rPr lang="zh-TW" altLang="en-US" sz="2400" b="0"/>
              <a:t>    </a:t>
            </a:r>
            <a:r>
              <a:rPr lang="en-US" altLang="zh-TW" sz="2400" b="0"/>
              <a:t>0</a:t>
            </a:r>
            <a:endParaRPr lang="en-US" altLang="zh-CN" sz="2400" b="0"/>
          </a:p>
        </p:txBody>
      </p:sp>
      <p:sp>
        <p:nvSpPr>
          <p:cNvPr id="12" name="矩形 16">
            <a:extLst>
              <a:ext uri="{FF2B5EF4-FFF2-40B4-BE49-F238E27FC236}">
                <a16:creationId xmlns:a16="http://schemas.microsoft.com/office/drawing/2014/main" id="{59DC01F5-2A1A-5A80-6638-A9050E16E7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4575" y="1866900"/>
            <a:ext cx="457200" cy="2120900"/>
          </a:xfrm>
          <a:prstGeom prst="rect">
            <a:avLst/>
          </a:prstGeom>
          <a:solidFill>
            <a:srgbClr val="FFC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CN"/>
          </a:p>
        </p:txBody>
      </p:sp>
      <p:sp>
        <p:nvSpPr>
          <p:cNvPr id="13" name="矩形 44">
            <a:extLst>
              <a:ext uri="{FF2B5EF4-FFF2-40B4-BE49-F238E27FC236}">
                <a16:creationId xmlns:a16="http://schemas.microsoft.com/office/drawing/2014/main" id="{8A77C88D-A5E4-8EEA-BAA4-0FC3C5996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4075" y="2478088"/>
            <a:ext cx="457200" cy="1517650"/>
          </a:xfrm>
          <a:prstGeom prst="rect">
            <a:avLst/>
          </a:prstGeom>
          <a:solidFill>
            <a:srgbClr val="FFC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CN"/>
          </a:p>
        </p:txBody>
      </p:sp>
      <p:sp>
        <p:nvSpPr>
          <p:cNvPr id="14" name="矩形 45">
            <a:extLst>
              <a:ext uri="{FF2B5EF4-FFF2-40B4-BE49-F238E27FC236}">
                <a16:creationId xmlns:a16="http://schemas.microsoft.com/office/drawing/2014/main" id="{B4CAC3EC-200F-18F9-347F-24BF9F007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5163" y="2173288"/>
            <a:ext cx="457200" cy="1819275"/>
          </a:xfrm>
          <a:prstGeom prst="rect">
            <a:avLst/>
          </a:prstGeom>
          <a:solidFill>
            <a:srgbClr val="FFC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CN"/>
          </a:p>
        </p:txBody>
      </p:sp>
      <p:sp>
        <p:nvSpPr>
          <p:cNvPr id="15" name="矩形 47">
            <a:extLst>
              <a:ext uri="{FF2B5EF4-FFF2-40B4-BE49-F238E27FC236}">
                <a16:creationId xmlns:a16="http://schemas.microsoft.com/office/drawing/2014/main" id="{16377B5E-CCFF-1F6D-0F06-3B74DD08AA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7050" y="3081338"/>
            <a:ext cx="457200" cy="914400"/>
          </a:xfrm>
          <a:prstGeom prst="rect">
            <a:avLst/>
          </a:prstGeom>
          <a:solidFill>
            <a:srgbClr val="FFC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en-US" altLang="zh-CN"/>
          </a:p>
        </p:txBody>
      </p:sp>
      <p:sp>
        <p:nvSpPr>
          <p:cNvPr id="16" name="任意多边形: 形状 18">
            <a:extLst>
              <a:ext uri="{FF2B5EF4-FFF2-40B4-BE49-F238E27FC236}">
                <a16:creationId xmlns:a16="http://schemas.microsoft.com/office/drawing/2014/main" id="{03B7A5DE-7FA7-8BD7-4E55-88D073592369}"/>
              </a:ext>
            </a:extLst>
          </p:cNvPr>
          <p:cNvSpPr>
            <a:spLocks/>
          </p:cNvSpPr>
          <p:nvPr/>
        </p:nvSpPr>
        <p:spPr bwMode="auto">
          <a:xfrm>
            <a:off x="6775450" y="3849688"/>
            <a:ext cx="0" cy="136525"/>
          </a:xfrm>
          <a:custGeom>
            <a:avLst/>
            <a:gdLst>
              <a:gd name="T0" fmla="*/ 0 w 8709"/>
              <a:gd name="T1" fmla="*/ 0 h 304800"/>
              <a:gd name="T2" fmla="*/ 1 w 8709"/>
              <a:gd name="T3" fmla="*/ 137160 h 30480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8709" h="304800">
                <a:moveTo>
                  <a:pt x="0" y="0"/>
                </a:moveTo>
                <a:lnTo>
                  <a:pt x="8709" y="304800"/>
                </a:ln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任意多边形: 形状 53">
            <a:extLst>
              <a:ext uri="{FF2B5EF4-FFF2-40B4-BE49-F238E27FC236}">
                <a16:creationId xmlns:a16="http://schemas.microsoft.com/office/drawing/2014/main" id="{4AC2EBE9-AE67-E7FC-09A6-7552F066C10D}"/>
              </a:ext>
            </a:extLst>
          </p:cNvPr>
          <p:cNvSpPr>
            <a:spLocks/>
          </p:cNvSpPr>
          <p:nvPr/>
        </p:nvSpPr>
        <p:spPr bwMode="auto">
          <a:xfrm>
            <a:off x="7235825" y="3863975"/>
            <a:ext cx="0" cy="136525"/>
          </a:xfrm>
          <a:custGeom>
            <a:avLst/>
            <a:gdLst>
              <a:gd name="T0" fmla="*/ 0 w 8709"/>
              <a:gd name="T1" fmla="*/ 0 h 304800"/>
              <a:gd name="T2" fmla="*/ 1 w 8709"/>
              <a:gd name="T3" fmla="*/ 137160 h 30480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8709" h="304800">
                <a:moveTo>
                  <a:pt x="0" y="0"/>
                </a:moveTo>
                <a:lnTo>
                  <a:pt x="8709" y="304800"/>
                </a:ln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任意多边形: 形状 22">
            <a:extLst>
              <a:ext uri="{FF2B5EF4-FFF2-40B4-BE49-F238E27FC236}">
                <a16:creationId xmlns:a16="http://schemas.microsoft.com/office/drawing/2014/main" id="{55E441BE-EA2A-AAFF-1F1D-D864376303BA}"/>
              </a:ext>
            </a:extLst>
          </p:cNvPr>
          <p:cNvSpPr>
            <a:spLocks/>
          </p:cNvSpPr>
          <p:nvPr/>
        </p:nvSpPr>
        <p:spPr bwMode="auto">
          <a:xfrm flipV="1">
            <a:off x="1411288" y="5419725"/>
            <a:ext cx="1463675" cy="0"/>
          </a:xfrm>
          <a:custGeom>
            <a:avLst/>
            <a:gdLst>
              <a:gd name="T0" fmla="*/ 0 w 5007429"/>
              <a:gd name="T1" fmla="*/ 1 h 17418"/>
              <a:gd name="T2" fmla="*/ 1463040 w 5007429"/>
              <a:gd name="T3" fmla="*/ 0 h 1741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007429" h="17418">
                <a:moveTo>
                  <a:pt x="0" y="17418"/>
                </a:moveTo>
                <a:lnTo>
                  <a:pt x="5007429" y="0"/>
                </a:lnTo>
              </a:path>
            </a:pathLst>
          </a:cu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任意多边形: 形状 26">
            <a:extLst>
              <a:ext uri="{FF2B5EF4-FFF2-40B4-BE49-F238E27FC236}">
                <a16:creationId xmlns:a16="http://schemas.microsoft.com/office/drawing/2014/main" id="{10F6BC61-B4F6-ECE3-1275-AB2F1AA632C5}"/>
              </a:ext>
            </a:extLst>
          </p:cNvPr>
          <p:cNvSpPr>
            <a:spLocks/>
          </p:cNvSpPr>
          <p:nvPr/>
        </p:nvSpPr>
        <p:spPr bwMode="auto">
          <a:xfrm flipV="1">
            <a:off x="1463675" y="4902200"/>
            <a:ext cx="5211763" cy="0"/>
          </a:xfrm>
          <a:custGeom>
            <a:avLst/>
            <a:gdLst>
              <a:gd name="T0" fmla="*/ 0 w 5007429"/>
              <a:gd name="T1" fmla="*/ 1 h 17418"/>
              <a:gd name="T2" fmla="*/ 5212080 w 5007429"/>
              <a:gd name="T3" fmla="*/ 0 h 1741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007429" h="17418">
                <a:moveTo>
                  <a:pt x="0" y="17418"/>
                </a:moveTo>
                <a:lnTo>
                  <a:pt x="5007429" y="0"/>
                </a:lnTo>
              </a:path>
            </a:pathLst>
          </a:custGeom>
          <a:noFill/>
          <a:ln w="38100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任意多边形: 形状 29">
            <a:extLst>
              <a:ext uri="{FF2B5EF4-FFF2-40B4-BE49-F238E27FC236}">
                <a16:creationId xmlns:a16="http://schemas.microsoft.com/office/drawing/2014/main" id="{E64657D5-B782-EE63-0B39-29ABF988D80E}"/>
              </a:ext>
            </a:extLst>
          </p:cNvPr>
          <p:cNvSpPr>
            <a:spLocks/>
          </p:cNvSpPr>
          <p:nvPr/>
        </p:nvSpPr>
        <p:spPr bwMode="auto">
          <a:xfrm flipV="1">
            <a:off x="3971925" y="5410200"/>
            <a:ext cx="3168000" cy="0"/>
          </a:xfrm>
          <a:custGeom>
            <a:avLst/>
            <a:gdLst>
              <a:gd name="T0" fmla="*/ 0 w 5007429"/>
              <a:gd name="T1" fmla="*/ 1 h 17418"/>
              <a:gd name="T2" fmla="*/ 2103120 w 5007429"/>
              <a:gd name="T3" fmla="*/ 0 h 1741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007429" h="17418">
                <a:moveTo>
                  <a:pt x="0" y="17418"/>
                </a:moveTo>
                <a:lnTo>
                  <a:pt x="5007429" y="0"/>
                </a:lnTo>
              </a:path>
            </a:pathLst>
          </a:custGeom>
          <a:noFill/>
          <a:ln w="38100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文本框 42">
            <a:extLst>
              <a:ext uri="{FF2B5EF4-FFF2-40B4-BE49-F238E27FC236}">
                <a16:creationId xmlns:a16="http://schemas.microsoft.com/office/drawing/2014/main" id="{4F78521C-B46C-A448-64C3-FF3131D79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1063" y="3922713"/>
            <a:ext cx="64944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400" b="0">
                <a:latin typeface="標楷體" panose="03000509000000000000" pitchFamily="65" charset="-120"/>
                <a:ea typeface="標楷體" panose="03000509000000000000" pitchFamily="65" charset="-120"/>
              </a:rPr>
              <a:t>酸奶   綠茶   豆奶   礦泉水  汽水   種類</a:t>
            </a:r>
            <a:endParaRPr lang="en-US" altLang="zh-CN" sz="2400" b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8" name="文本框 4">
            <a:extLst>
              <a:ext uri="{FF2B5EF4-FFF2-40B4-BE49-F238E27FC236}">
                <a16:creationId xmlns:a16="http://schemas.microsoft.com/office/drawing/2014/main" id="{674C4AED-B8F8-8BDD-8BBE-9D752F7FA3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450" y="5435303"/>
            <a:ext cx="7969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售出豆奶的箱數</a:t>
            </a:r>
            <a:r>
              <a:rPr lang="zh-TW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 </a:t>
            </a:r>
            <a:r>
              <a:rPr lang="zh-CN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售出豆奶的瓶數</a:t>
            </a:r>
            <a:r>
              <a:rPr lang="en-US" altLang="zh-CN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÷</a:t>
            </a:r>
            <a:r>
              <a:rPr lang="zh-TW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每箱</a:t>
            </a:r>
            <a:r>
              <a:rPr lang="zh-CN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豆奶的</a:t>
            </a:r>
            <a:r>
              <a:rPr lang="zh-TW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瓶</a:t>
            </a:r>
            <a:r>
              <a:rPr lang="zh-CN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數</a:t>
            </a:r>
            <a:endParaRPr lang="en-US" altLang="zh-CN" sz="24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29" name="文本框 4">
            <a:extLst>
              <a:ext uri="{FF2B5EF4-FFF2-40B4-BE49-F238E27FC236}">
                <a16:creationId xmlns:a16="http://schemas.microsoft.com/office/drawing/2014/main" id="{9C7EF7B4-3C2B-9AEC-488B-9E53BD1EF9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9207" y="5897562"/>
            <a:ext cx="514836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售出綠茶的瓶數</a:t>
            </a:r>
            <a:r>
              <a:rPr lang="en-US" altLang="zh-CN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÷</a:t>
            </a:r>
            <a:r>
              <a:rPr lang="zh-CN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售出綠茶的箱數 </a:t>
            </a:r>
            <a:r>
              <a:rPr lang="en-US" altLang="zh-CN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888FE64B-5211-2A64-5279-AE3CF5123E15}"/>
              </a:ext>
            </a:extLst>
          </p:cNvPr>
          <p:cNvSpPr/>
          <p:nvPr/>
        </p:nvSpPr>
        <p:spPr>
          <a:xfrm>
            <a:off x="4324350" y="2051050"/>
            <a:ext cx="733424" cy="2340000"/>
          </a:xfrm>
          <a:prstGeom prst="rect">
            <a:avLst/>
          </a:prstGeom>
          <a:noFill/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CAE3003-AE2A-9DAA-386D-24C76B1F202F}"/>
              </a:ext>
            </a:extLst>
          </p:cNvPr>
          <p:cNvSpPr/>
          <p:nvPr/>
        </p:nvSpPr>
        <p:spPr>
          <a:xfrm>
            <a:off x="3236913" y="2384424"/>
            <a:ext cx="733424" cy="198757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4">
            <a:extLst>
              <a:ext uri="{FF2B5EF4-FFF2-40B4-BE49-F238E27FC236}">
                <a16:creationId xmlns:a16="http://schemas.microsoft.com/office/drawing/2014/main" id="{4040A4E5-67BE-CDCB-89EE-D83EA2466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8605" y="5897403"/>
            <a:ext cx="247573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每箱綠茶</a:t>
            </a:r>
            <a:r>
              <a:rPr lang="zh-CN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的</a:t>
            </a:r>
            <a:r>
              <a:rPr lang="zh-TW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瓶</a:t>
            </a:r>
            <a:r>
              <a:rPr lang="zh-CN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數</a:t>
            </a:r>
            <a:endParaRPr lang="en-US" altLang="zh-CN" sz="24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grpSp>
        <p:nvGrpSpPr>
          <p:cNvPr id="37" name="群組 36">
            <a:extLst>
              <a:ext uri="{FF2B5EF4-FFF2-40B4-BE49-F238E27FC236}">
                <a16:creationId xmlns:a16="http://schemas.microsoft.com/office/drawing/2014/main" id="{8934D680-062B-C346-97C5-CADAB60405CF}"/>
              </a:ext>
            </a:extLst>
          </p:cNvPr>
          <p:cNvGrpSpPr/>
          <p:nvPr/>
        </p:nvGrpSpPr>
        <p:grpSpPr>
          <a:xfrm>
            <a:off x="6695757" y="5837915"/>
            <a:ext cx="104775" cy="144000"/>
            <a:chOff x="8801099" y="2552700"/>
            <a:chExt cx="104775" cy="180000"/>
          </a:xfrm>
        </p:grpSpPr>
        <p:cxnSp>
          <p:nvCxnSpPr>
            <p:cNvPr id="35" name="直線接點 34">
              <a:extLst>
                <a:ext uri="{FF2B5EF4-FFF2-40B4-BE49-F238E27FC236}">
                  <a16:creationId xmlns:a16="http://schemas.microsoft.com/office/drawing/2014/main" id="{DE4D15A8-8F18-186D-D9C6-8C6E0722BA10}"/>
                </a:ext>
              </a:extLst>
            </p:cNvPr>
            <p:cNvCxnSpPr>
              <a:cxnSpLocks/>
            </p:cNvCxnSpPr>
            <p:nvPr/>
          </p:nvCxnSpPr>
          <p:spPr>
            <a:xfrm>
              <a:off x="8801099" y="2552700"/>
              <a:ext cx="0" cy="180000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接點 35">
              <a:extLst>
                <a:ext uri="{FF2B5EF4-FFF2-40B4-BE49-F238E27FC236}">
                  <a16:creationId xmlns:a16="http://schemas.microsoft.com/office/drawing/2014/main" id="{D483CC01-8E9E-B93E-0678-2AB8FD1B67FE}"/>
                </a:ext>
              </a:extLst>
            </p:cNvPr>
            <p:cNvCxnSpPr>
              <a:cxnSpLocks/>
            </p:cNvCxnSpPr>
            <p:nvPr/>
          </p:nvCxnSpPr>
          <p:spPr>
            <a:xfrm>
              <a:off x="8905874" y="2552700"/>
              <a:ext cx="0" cy="180000"/>
            </a:xfrm>
            <a:prstGeom prst="line">
              <a:avLst/>
            </a:prstGeom>
            <a:ln w="28575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" name="直線接點 38">
            <a:extLst>
              <a:ext uri="{FF2B5EF4-FFF2-40B4-BE49-F238E27FC236}">
                <a16:creationId xmlns:a16="http://schemas.microsoft.com/office/drawing/2014/main" id="{D5E6BDFC-BA7A-8B7E-281A-3727D85138A2}"/>
              </a:ext>
            </a:extLst>
          </p:cNvPr>
          <p:cNvCxnSpPr/>
          <p:nvPr/>
        </p:nvCxnSpPr>
        <p:spPr>
          <a:xfrm>
            <a:off x="975360" y="6320968"/>
            <a:ext cx="2088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>
            <a:extLst>
              <a:ext uri="{FF2B5EF4-FFF2-40B4-BE49-F238E27FC236}">
                <a16:creationId xmlns:a16="http://schemas.microsoft.com/office/drawing/2014/main" id="{ED6DBC4B-3710-1E6B-F4CB-B0A89C14B294}"/>
              </a:ext>
            </a:extLst>
          </p:cNvPr>
          <p:cNvCxnSpPr/>
          <p:nvPr/>
        </p:nvCxnSpPr>
        <p:spPr>
          <a:xfrm>
            <a:off x="3236913" y="6332576"/>
            <a:ext cx="208800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">
            <a:extLst>
              <a:ext uri="{FF2B5EF4-FFF2-40B4-BE49-F238E27FC236}">
                <a16:creationId xmlns:a16="http://schemas.microsoft.com/office/drawing/2014/main" id="{BC0CB231-983D-8D0F-B377-6098F7B1B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6125" y="4020546"/>
            <a:ext cx="3432045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2400" b="0" dirty="0">
                <a:solidFill>
                  <a:srgbClr val="00B05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先算出</a:t>
            </a:r>
            <a:r>
              <a:rPr lang="zh-TW" altLang="en-US" sz="2400" b="0" dirty="0">
                <a:solidFill>
                  <a:srgbClr val="00B05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每箱綠茶</a:t>
            </a:r>
            <a:r>
              <a:rPr lang="zh-CN" altLang="en-US" sz="2400" b="0" dirty="0">
                <a:solidFill>
                  <a:srgbClr val="00B05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的</a:t>
            </a:r>
            <a:r>
              <a:rPr lang="zh-TW" altLang="en-US" sz="2400" b="0" dirty="0">
                <a:solidFill>
                  <a:srgbClr val="00B05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瓶</a:t>
            </a:r>
            <a:r>
              <a:rPr lang="zh-CN" altLang="en-US" sz="2400" b="0" dirty="0">
                <a:solidFill>
                  <a:srgbClr val="00B05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數</a:t>
            </a:r>
            <a:endParaRPr lang="en-US" altLang="zh-CN" sz="2400" b="0" dirty="0">
              <a:solidFill>
                <a:srgbClr val="00B050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36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22222E-6 L 0.25173 -0.00023 " pathEditMode="relative" rAng="0" ptsTypes="AA">
                                      <p:cBhvr>
                                        <p:cTn id="32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8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18" grpId="0" animBg="1"/>
      <p:bldP spid="21" grpId="0" animBg="1"/>
      <p:bldP spid="21" grpId="1" animBg="1"/>
      <p:bldP spid="23" grpId="0" animBg="1"/>
      <p:bldP spid="23" grpId="1" animBg="1"/>
      <p:bldP spid="28" grpId="0"/>
      <p:bldP spid="29" grpId="0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41" grpId="0" animBg="1"/>
      <p:bldP spid="4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18">
            <a:extLst>
              <a:ext uri="{FF2B5EF4-FFF2-40B4-BE49-F238E27FC236}">
                <a16:creationId xmlns:a16="http://schemas.microsoft.com/office/drawing/2014/main" id="{FCDC7EB3-62B6-2086-CA64-9BEE99BE7D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36004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8  </a:t>
            </a:r>
            <a:r>
              <a:rPr lang="zh-TW" altLang="en-US" sz="3400" dirty="0"/>
              <a:t>棒形圖</a:t>
            </a:r>
          </a:p>
        </p:txBody>
      </p:sp>
      <p:sp>
        <p:nvSpPr>
          <p:cNvPr id="3" name="Text Box 5">
            <a:extLst>
              <a:ext uri="{FF2B5EF4-FFF2-40B4-BE49-F238E27FC236}">
                <a16:creationId xmlns:a16="http://schemas.microsoft.com/office/drawing/2014/main" id="{F6293673-D499-F20E-D336-38860E5F7F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71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12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4. </a:t>
            </a:r>
            <a:endParaRPr lang="zh-TW" altLang="en-US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F089748B-C053-D132-CE64-8E0130AA86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538" y="1022350"/>
            <a:ext cx="7859712" cy="197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indent="0" eaLnBrk="1" hangingPunct="1">
              <a:spcAft>
                <a:spcPts val="6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(c)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該便利店亦有售賣雪糕。每杯雪糕的原價是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517525" indent="0" eaLnBrk="1" hangingPunct="1">
              <a:spcAft>
                <a:spcPts val="6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$32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，如果購買一打，將可多得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4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杯。平均每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517525" indent="0" eaLnBrk="1" hangingPunct="1">
              <a:spcAft>
                <a:spcPts val="0"/>
              </a:spcAft>
              <a:defRPr/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杯雪糕的售價將會是多少？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只須寫出答案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)</a:t>
            </a:r>
          </a:p>
          <a:p>
            <a:pPr marL="517525" indent="0" eaLnBrk="1" hangingPunct="1">
              <a:spcAft>
                <a:spcPts val="0"/>
              </a:spcAft>
              <a:defRPr/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                                                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[2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en-US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52DAE77-7454-9EE2-8479-30BEA1168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9253" y="2723749"/>
            <a:ext cx="4449762" cy="728663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答案</a:t>
            </a:r>
            <a:r>
              <a:rPr lang="en-US" altLang="zh-TW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︰$</a:t>
            </a:r>
            <a:r>
              <a:rPr lang="zh-TW" altLang="en-US" sz="2800" b="0" u="sng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          </a:t>
            </a:r>
            <a:endParaRPr lang="en-US" altLang="zh-TW" sz="2800" b="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6" name="任意多边形: 形状 37">
            <a:extLst>
              <a:ext uri="{FF2B5EF4-FFF2-40B4-BE49-F238E27FC236}">
                <a16:creationId xmlns:a16="http://schemas.microsoft.com/office/drawing/2014/main" id="{5DD03FDE-3106-5DF1-2950-B95AC0F909EE}"/>
              </a:ext>
            </a:extLst>
          </p:cNvPr>
          <p:cNvSpPr>
            <a:spLocks/>
          </p:cNvSpPr>
          <p:nvPr/>
        </p:nvSpPr>
        <p:spPr bwMode="auto">
          <a:xfrm flipV="1">
            <a:off x="5280025" y="1509713"/>
            <a:ext cx="2833688" cy="0"/>
          </a:xfrm>
          <a:custGeom>
            <a:avLst/>
            <a:gdLst>
              <a:gd name="T0" fmla="*/ 0 w 5007429"/>
              <a:gd name="T1" fmla="*/ 1 h 17418"/>
              <a:gd name="T2" fmla="*/ 2834640 w 5007429"/>
              <a:gd name="T3" fmla="*/ 0 h 1741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007429" h="17418">
                <a:moveTo>
                  <a:pt x="0" y="17418"/>
                </a:moveTo>
                <a:lnTo>
                  <a:pt x="5007429" y="0"/>
                </a:lnTo>
              </a:path>
            </a:pathLst>
          </a:custGeom>
          <a:noFill/>
          <a:ln w="38100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任意多边形: 形状 38">
            <a:extLst>
              <a:ext uri="{FF2B5EF4-FFF2-40B4-BE49-F238E27FC236}">
                <a16:creationId xmlns:a16="http://schemas.microsoft.com/office/drawing/2014/main" id="{EF66371C-3F78-28E9-0500-9527A186C5C8}"/>
              </a:ext>
            </a:extLst>
          </p:cNvPr>
          <p:cNvSpPr>
            <a:spLocks/>
          </p:cNvSpPr>
          <p:nvPr/>
        </p:nvSpPr>
        <p:spPr bwMode="auto">
          <a:xfrm flipV="1">
            <a:off x="1331913" y="1998663"/>
            <a:ext cx="639762" cy="0"/>
          </a:xfrm>
          <a:custGeom>
            <a:avLst/>
            <a:gdLst>
              <a:gd name="T0" fmla="*/ 0 w 5007429"/>
              <a:gd name="T1" fmla="*/ 1 h 17418"/>
              <a:gd name="T2" fmla="*/ 640080 w 5007429"/>
              <a:gd name="T3" fmla="*/ 0 h 1741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007429" h="17418">
                <a:moveTo>
                  <a:pt x="0" y="17418"/>
                </a:moveTo>
                <a:lnTo>
                  <a:pt x="5007429" y="0"/>
                </a:lnTo>
              </a:path>
            </a:pathLst>
          </a:custGeom>
          <a:noFill/>
          <a:ln w="38100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任意多边形: 形状 39">
            <a:extLst>
              <a:ext uri="{FF2B5EF4-FFF2-40B4-BE49-F238E27FC236}">
                <a16:creationId xmlns:a16="http://schemas.microsoft.com/office/drawing/2014/main" id="{A8DBA557-DBBD-0056-7AC7-4844A89A28D8}"/>
              </a:ext>
            </a:extLst>
          </p:cNvPr>
          <p:cNvSpPr>
            <a:spLocks/>
          </p:cNvSpPr>
          <p:nvPr/>
        </p:nvSpPr>
        <p:spPr bwMode="auto">
          <a:xfrm flipV="1">
            <a:off x="3041650" y="2008188"/>
            <a:ext cx="1368425" cy="0"/>
          </a:xfrm>
          <a:custGeom>
            <a:avLst/>
            <a:gdLst>
              <a:gd name="T0" fmla="*/ 0 w 5007429"/>
              <a:gd name="T1" fmla="*/ 1 h 17418"/>
              <a:gd name="T2" fmla="*/ 1368152 w 5007429"/>
              <a:gd name="T3" fmla="*/ 0 h 1741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007429" h="17418">
                <a:moveTo>
                  <a:pt x="0" y="17418"/>
                </a:moveTo>
                <a:lnTo>
                  <a:pt x="5007429" y="0"/>
                </a:lnTo>
              </a:path>
            </a:pathLst>
          </a:custGeom>
          <a:noFill/>
          <a:ln w="38100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40">
            <a:extLst>
              <a:ext uri="{FF2B5EF4-FFF2-40B4-BE49-F238E27FC236}">
                <a16:creationId xmlns:a16="http://schemas.microsoft.com/office/drawing/2014/main" id="{289A5B51-1923-0C09-7C6A-1D84098564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3479801"/>
            <a:ext cx="569879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平均每杯雪糕的售價 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 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須付的款項</a:t>
            </a: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÷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共得的雪糕數量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12" name="任意多边形: 形状 42">
            <a:extLst>
              <a:ext uri="{FF2B5EF4-FFF2-40B4-BE49-F238E27FC236}">
                <a16:creationId xmlns:a16="http://schemas.microsoft.com/office/drawing/2014/main" id="{B568D7AF-152C-55C5-5A42-44CC5334CD5F}"/>
              </a:ext>
            </a:extLst>
          </p:cNvPr>
          <p:cNvSpPr>
            <a:spLocks/>
          </p:cNvSpPr>
          <p:nvPr/>
        </p:nvSpPr>
        <p:spPr bwMode="auto">
          <a:xfrm flipV="1">
            <a:off x="4859338" y="2008188"/>
            <a:ext cx="1828800" cy="0"/>
          </a:xfrm>
          <a:custGeom>
            <a:avLst/>
            <a:gdLst>
              <a:gd name="T0" fmla="*/ 0 w 5007429"/>
              <a:gd name="T1" fmla="*/ 1 h 17418"/>
              <a:gd name="T2" fmla="*/ 1828800 w 5007429"/>
              <a:gd name="T3" fmla="*/ 0 h 1741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007429" h="17418">
                <a:moveTo>
                  <a:pt x="0" y="17418"/>
                </a:moveTo>
                <a:lnTo>
                  <a:pt x="5007429" y="0"/>
                </a:lnTo>
              </a:path>
            </a:pathLst>
          </a:custGeom>
          <a:noFill/>
          <a:ln w="38100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文本框 40">
            <a:extLst>
              <a:ext uri="{FF2B5EF4-FFF2-40B4-BE49-F238E27FC236}">
                <a16:creationId xmlns:a16="http://schemas.microsoft.com/office/drawing/2014/main" id="{252BF21A-16C2-48A4-8A41-4B9870708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8960" y="4544053"/>
            <a:ext cx="73207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先分別計算出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須付的款項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和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共得的雪糕數量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28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build="p"/>
      <p:bldP spid="12" grpId="0" animBg="1"/>
      <p:bldP spid="79" grpId="0" uiExpand="1" build="p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304</Words>
  <Application>Microsoft Office PowerPoint</Application>
  <PresentationFormat>全屏显示(4:3)</PresentationFormat>
  <Paragraphs>37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標楷體</vt:lpstr>
      <vt:lpstr>Arial</vt:lpstr>
      <vt:lpstr>Calibri</vt:lpstr>
      <vt:lpstr>Calibri Light</vt:lpstr>
      <vt:lpstr>Times New Roman</vt:lpstr>
      <vt:lpstr>Office 佈景主題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2022-07-29T04:04:22Z</dcterms:created>
  <dcterms:modified xsi:type="dcterms:W3CDTF">2022-07-29T04:04:24Z</dcterms:modified>
</cp:coreProperties>
</file>