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FF"/>
    <a:srgbClr val="006666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02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75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47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582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380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918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657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72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867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652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288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8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774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18">
            <a:extLst>
              <a:ext uri="{FF2B5EF4-FFF2-40B4-BE49-F238E27FC236}">
                <a16:creationId xmlns:a16="http://schemas.microsoft.com/office/drawing/2014/main" id="{E310ECA3-6900-3DEF-7118-53EA494C18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15888"/>
            <a:ext cx="525621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3400" dirty="0"/>
              <a:t>單元</a:t>
            </a:r>
            <a:r>
              <a:rPr lang="en-US" altLang="zh-TW" sz="3400" dirty="0"/>
              <a:t>17  </a:t>
            </a:r>
            <a:r>
              <a:rPr lang="zh-HK" altLang="en-US" sz="3400" dirty="0"/>
              <a:t>小數的認識</a:t>
            </a:r>
            <a:endParaRPr lang="zh-TW" altLang="en-US" sz="3400" dirty="0"/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1D23D7D3-42DF-A5D1-4DBB-67755B1D83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9663" y="3644900"/>
            <a:ext cx="3462337" cy="463550"/>
          </a:xfrm>
          <a:prstGeom prst="rect">
            <a:avLst/>
          </a:prstGeom>
          <a:noFill/>
          <a:ln>
            <a:noFill/>
          </a:ln>
        </p:spPr>
        <p:txBody>
          <a:bodyPr wrap="none"/>
          <a:lstStyle>
            <a:lvl1pPr marL="88900" indent="41275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2800" b="0">
                <a:latin typeface="Times New Roman" panose="02020603050405020304" pitchFamily="18" charset="0"/>
                <a:ea typeface="標楷體" panose="03000509000000000000" pitchFamily="65" charset="-120"/>
              </a:rPr>
              <a:t>答案</a:t>
            </a:r>
            <a:r>
              <a:rPr lang="en-US" altLang="zh-TW" sz="2800" b="0">
                <a:latin typeface="Times New Roman" panose="02020603050405020304" pitchFamily="18" charset="0"/>
                <a:ea typeface="標楷體" panose="03000509000000000000" pitchFamily="65" charset="-120"/>
              </a:rPr>
              <a:t>︰</a:t>
            </a:r>
            <a:r>
              <a:rPr lang="zh-TW" altLang="en-US" sz="2800" b="0" u="sng">
                <a:latin typeface="Times New Roman" panose="02020603050405020304" pitchFamily="18" charset="0"/>
                <a:ea typeface="標楷體" panose="03000509000000000000" pitchFamily="65" charset="-120"/>
              </a:rPr>
              <a:t>                  </a:t>
            </a:r>
            <a:endParaRPr lang="zh-TW" altLang="en-US" sz="2800" b="0" u="sng">
              <a:ea typeface="標楷體" panose="03000509000000000000" pitchFamily="65" charset="-120"/>
            </a:endParaRP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A94A29F7-D428-B4C8-CA70-359DA5DB37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813" y="1023938"/>
            <a:ext cx="8494423" cy="247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623888" indent="-623888" eaLnBrk="1" hangingPunct="1">
              <a:spcAft>
                <a:spcPct val="54000"/>
              </a:spcAft>
              <a:defRPr/>
            </a:pPr>
            <a:r>
              <a:rPr lang="en-US" altLang="zh-TW" sz="2800" b="0" dirty="0">
                <a:latin typeface="Arial" charset="0"/>
                <a:ea typeface="標楷體" pitchFamily="65" charset="-120"/>
                <a:cs typeface="Arial" charset="0"/>
              </a:rPr>
              <a:t>  6. </a:t>
            </a:r>
          </a:p>
          <a:p>
            <a:pPr marL="1082675" indent="-1082675" eaLnBrk="1" hangingPunct="1">
              <a:defRPr/>
            </a:pPr>
            <a:endParaRPr lang="en-US" altLang="zh-TW" sz="2800" b="0" dirty="0">
              <a:latin typeface="Arial" charset="0"/>
              <a:ea typeface="標楷體" pitchFamily="65" charset="-120"/>
              <a:cs typeface="Arial" charset="0"/>
            </a:endParaRPr>
          </a:p>
          <a:p>
            <a:pPr marL="1082675" indent="-1082675">
              <a:defRPr/>
            </a:pPr>
            <a:r>
              <a:rPr lang="zh-TW" altLang="en-US" sz="2800" b="0" dirty="0">
                <a:latin typeface="Arial" charset="0"/>
                <a:ea typeface="標楷體" pitchFamily="65" charset="-120"/>
                <a:cs typeface="Arial" charset="0"/>
              </a:rPr>
              <a:t>      </a:t>
            </a:r>
            <a:r>
              <a:rPr lang="en-US" altLang="zh-TW" sz="2800" b="0" dirty="0">
                <a:latin typeface="Arial" charset="0"/>
                <a:ea typeface="標楷體" pitchFamily="65" charset="-120"/>
                <a:cs typeface="Arial" charset="0"/>
              </a:rPr>
              <a:t>(a)</a:t>
            </a:r>
            <a:r>
              <a:rPr lang="zh-TW" altLang="en-US" sz="2800" b="0" dirty="0">
                <a:latin typeface="Arial" charset="0"/>
                <a:ea typeface="標楷體" pitchFamily="65" charset="-120"/>
                <a:cs typeface="Arial" charset="0"/>
              </a:rPr>
              <a:t> </a:t>
            </a:r>
            <a:r>
              <a:rPr lang="zh-TW" altLang="en-US" sz="2800" b="0" u="sng" dirty="0">
                <a:latin typeface="Arial" charset="0"/>
                <a:ea typeface="標楷體" pitchFamily="65" charset="-120"/>
                <a:cs typeface="Arial" charset="0"/>
              </a:rPr>
              <a:t>詠怡</a:t>
            </a:r>
            <a:r>
              <a:rPr lang="zh-TW" altLang="en-US" sz="2800" b="0" dirty="0">
                <a:latin typeface="Arial" charset="0"/>
                <a:ea typeface="標楷體" pitchFamily="65" charset="-120"/>
                <a:cs typeface="Arial" charset="0"/>
              </a:rPr>
              <a:t>利用以上全部的四張卡拼出一個最小的</a:t>
            </a:r>
            <a:endParaRPr lang="en-US" altLang="zh-TW" sz="2800" b="0" dirty="0">
              <a:latin typeface="Arial" charset="0"/>
              <a:ea typeface="標楷體" pitchFamily="65" charset="-120"/>
              <a:cs typeface="Arial" charset="0"/>
            </a:endParaRPr>
          </a:p>
          <a:p>
            <a:pPr marL="1082675" indent="-1082675">
              <a:defRPr/>
            </a:pPr>
            <a:r>
              <a:rPr lang="zh-TW" altLang="en-US" sz="2800" dirty="0">
                <a:latin typeface="Arial" charset="0"/>
                <a:ea typeface="標楷體" pitchFamily="65" charset="-120"/>
                <a:cs typeface="Arial" charset="0"/>
              </a:rPr>
              <a:t>           </a:t>
            </a:r>
            <a:r>
              <a:rPr lang="zh-TW" altLang="en-US" sz="2800" b="0" dirty="0">
                <a:latin typeface="Arial" charset="0"/>
                <a:ea typeface="標楷體" pitchFamily="65" charset="-120"/>
                <a:cs typeface="Arial" charset="0"/>
              </a:rPr>
              <a:t>一位小數，這個小數是多少？</a:t>
            </a:r>
            <a:r>
              <a:rPr lang="en-US" altLang="zh-TW" sz="2800" dirty="0">
                <a:latin typeface="Arial" charset="0"/>
                <a:ea typeface="標楷體" pitchFamily="65" charset="-120"/>
                <a:cs typeface="Arial" charset="0"/>
              </a:rPr>
              <a:t> (</a:t>
            </a:r>
            <a:r>
              <a:rPr lang="zh-TW" altLang="en-US" sz="2800" dirty="0">
                <a:latin typeface="Arial" charset="0"/>
                <a:ea typeface="標楷體" pitchFamily="65" charset="-120"/>
                <a:cs typeface="Arial" charset="0"/>
              </a:rPr>
              <a:t>只須寫出答案</a:t>
            </a:r>
            <a:r>
              <a:rPr lang="en-US" altLang="zh-TW" sz="2800" dirty="0">
                <a:latin typeface="Arial" panose="020B0604020202020204" pitchFamily="34" charset="0"/>
                <a:ea typeface="標楷體" pitchFamily="65" charset="-120"/>
                <a:cs typeface="Arial" panose="020B0604020202020204" pitchFamily="34" charset="0"/>
              </a:rPr>
              <a:t>)</a:t>
            </a:r>
            <a:r>
              <a:rPr lang="zh-TW" altLang="en-US" sz="2800" dirty="0">
                <a:latin typeface="Arial" panose="020B0604020202020204" pitchFamily="34" charset="0"/>
                <a:ea typeface="標楷體" pitchFamily="65" charset="-120"/>
                <a:cs typeface="Arial" panose="020B0604020202020204" pitchFamily="34" charset="0"/>
              </a:rPr>
              <a:t> </a:t>
            </a:r>
            <a:br>
              <a:rPr lang="zh-TW" altLang="en-US" sz="2800" b="0" dirty="0">
                <a:latin typeface="Arial" charset="0"/>
                <a:ea typeface="標楷體" pitchFamily="65" charset="-120"/>
                <a:cs typeface="Arial" charset="0"/>
              </a:rPr>
            </a:br>
            <a:r>
              <a:rPr lang="zh-TW" altLang="en-US" sz="2800" b="0" dirty="0">
                <a:latin typeface="Arial" charset="0"/>
                <a:ea typeface="標楷體" pitchFamily="65" charset="-120"/>
                <a:cs typeface="Arial" charset="0"/>
              </a:rPr>
              <a:t>                                                                </a:t>
            </a:r>
            <a:r>
              <a:rPr lang="en-US" altLang="zh-TW" sz="24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[</a:t>
            </a:r>
            <a:r>
              <a:rPr lang="en-US" altLang="zh-TW" sz="2400" b="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2</a:t>
            </a:r>
            <a:r>
              <a:rPr lang="zh-TW" altLang="en-US" sz="2400" b="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分</a:t>
            </a:r>
            <a:r>
              <a:rPr lang="en-US" altLang="zh-TW" sz="2400" b="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]</a:t>
            </a:r>
            <a:endParaRPr lang="zh-TW" altLang="zh-TW" sz="2400" b="0" dirty="0">
              <a:latin typeface="Arial" panose="020B0604020202020204" pitchFamily="34" charset="0"/>
              <a:ea typeface="標楷體" pitchFamily="65" charset="-120"/>
              <a:cs typeface="Arial" panose="020B0604020202020204" pitchFamily="34" charset="0"/>
            </a:endParaRPr>
          </a:p>
        </p:txBody>
      </p:sp>
      <p:sp>
        <p:nvSpPr>
          <p:cNvPr id="6" name="Text Box 61">
            <a:extLst>
              <a:ext uri="{FF2B5EF4-FFF2-40B4-BE49-F238E27FC236}">
                <a16:creationId xmlns:a16="http://schemas.microsoft.com/office/drawing/2014/main" id="{1F86A483-D25B-3FE1-B949-D79AA03A6B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4138" y="4371976"/>
            <a:ext cx="481644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TW" altLang="en-US" sz="2800" b="0" dirty="0">
                <a:solidFill>
                  <a:srgbClr val="0066FF"/>
                </a:solidFill>
                <a:latin typeface="Arial" charset="0"/>
                <a:ea typeface="標楷體" pitchFamily="65" charset="-120"/>
                <a:cs typeface="Arial" charset="0"/>
              </a:rPr>
              <a:t>先把數字</a:t>
            </a:r>
            <a:r>
              <a:rPr lang="zh-TW" altLang="en-US" sz="2800" b="0" dirty="0">
                <a:solidFill>
                  <a:srgbClr val="9933FF"/>
                </a:solidFill>
                <a:latin typeface="Arial" charset="0"/>
                <a:ea typeface="標楷體" pitchFamily="65" charset="-120"/>
                <a:cs typeface="Arial" charset="0"/>
              </a:rPr>
              <a:t>由小至大</a:t>
            </a:r>
            <a:r>
              <a:rPr lang="zh-TW" altLang="en-US" sz="2800" b="0" dirty="0">
                <a:solidFill>
                  <a:srgbClr val="0066FF"/>
                </a:solidFill>
                <a:latin typeface="Arial" charset="0"/>
                <a:ea typeface="標楷體" pitchFamily="65" charset="-120"/>
                <a:cs typeface="Arial" charset="0"/>
              </a:rPr>
              <a:t>排列。</a:t>
            </a:r>
            <a:endParaRPr lang="en-US" altLang="zh-TW" sz="2800" b="0" dirty="0">
              <a:solidFill>
                <a:srgbClr val="0066FF"/>
              </a:solidFill>
              <a:latin typeface="Arial" charset="0"/>
              <a:ea typeface="標楷體" pitchFamily="65" charset="-120"/>
              <a:cs typeface="Arial" charset="0"/>
            </a:endParaRPr>
          </a:p>
        </p:txBody>
      </p:sp>
      <p:sp>
        <p:nvSpPr>
          <p:cNvPr id="7" name="Line 19">
            <a:extLst>
              <a:ext uri="{FF2B5EF4-FFF2-40B4-BE49-F238E27FC236}">
                <a16:creationId xmlns:a16="http://schemas.microsoft.com/office/drawing/2014/main" id="{89C9266E-2C98-8C24-D8CE-78A8A3E3BBEF}"/>
              </a:ext>
            </a:extLst>
          </p:cNvPr>
          <p:cNvSpPr>
            <a:spLocks noChangeShapeType="1"/>
          </p:cNvSpPr>
          <p:nvPr/>
        </p:nvSpPr>
        <p:spPr bwMode="auto">
          <a:xfrm>
            <a:off x="7073322" y="2605088"/>
            <a:ext cx="720725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dirty="0"/>
          </a:p>
        </p:txBody>
      </p:sp>
      <p:sp>
        <p:nvSpPr>
          <p:cNvPr id="8" name="椭圆 2">
            <a:extLst>
              <a:ext uri="{FF2B5EF4-FFF2-40B4-BE49-F238E27FC236}">
                <a16:creationId xmlns:a16="http://schemas.microsoft.com/office/drawing/2014/main" id="{13B90E5E-8597-89D8-F0D4-152268B56C88}"/>
              </a:ext>
            </a:extLst>
          </p:cNvPr>
          <p:cNvSpPr>
            <a:spLocks noChangeAspect="1"/>
          </p:cNvSpPr>
          <p:nvPr/>
        </p:nvSpPr>
        <p:spPr bwMode="auto">
          <a:xfrm>
            <a:off x="1824810" y="1164614"/>
            <a:ext cx="720000" cy="720000"/>
          </a:xfrm>
          <a:prstGeom prst="ellipse">
            <a:avLst/>
          </a:prstGeom>
          <a:gradFill flip="none" rotWithShape="1">
            <a:gsLst>
              <a:gs pos="58000">
                <a:srgbClr val="E6E6E6"/>
              </a:gs>
              <a:gs pos="84000">
                <a:schemeClr val="bg1">
                  <a:lumMod val="75000"/>
                </a:schemeClr>
              </a:gs>
              <a:gs pos="0">
                <a:schemeClr val="bg1">
                  <a:lumMod val="95000"/>
                </a:schemeClr>
              </a:gs>
              <a:gs pos="100000">
                <a:schemeClr val="bg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90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>
              <a:lnSpc>
                <a:spcPts val="3400"/>
              </a:lnSpc>
              <a:defRPr/>
            </a:pPr>
            <a:r>
              <a:rPr lang="en-US" altLang="zh-TW" sz="3200" b="0" dirty="0">
                <a:latin typeface="Arial" charset="0"/>
              </a:rPr>
              <a:t>4</a:t>
            </a:r>
            <a:endParaRPr lang="zh-HK" altLang="en-US" sz="3200" b="0" dirty="0">
              <a:latin typeface="Arial" charset="0"/>
            </a:endParaRPr>
          </a:p>
        </p:txBody>
      </p:sp>
      <p:sp>
        <p:nvSpPr>
          <p:cNvPr id="9" name="椭圆 23">
            <a:extLst>
              <a:ext uri="{FF2B5EF4-FFF2-40B4-BE49-F238E27FC236}">
                <a16:creationId xmlns:a16="http://schemas.microsoft.com/office/drawing/2014/main" id="{05DE7C7A-65C0-343F-1F6C-CE0FEA96BD0D}"/>
              </a:ext>
            </a:extLst>
          </p:cNvPr>
          <p:cNvSpPr>
            <a:spLocks noChangeAspect="1"/>
          </p:cNvSpPr>
          <p:nvPr/>
        </p:nvSpPr>
        <p:spPr bwMode="auto">
          <a:xfrm>
            <a:off x="3273401" y="1164614"/>
            <a:ext cx="720000" cy="720000"/>
          </a:xfrm>
          <a:prstGeom prst="ellipse">
            <a:avLst/>
          </a:prstGeom>
          <a:gradFill flip="none" rotWithShape="1">
            <a:gsLst>
              <a:gs pos="58000">
                <a:srgbClr val="E6E6E6"/>
              </a:gs>
              <a:gs pos="84000">
                <a:schemeClr val="bg1">
                  <a:lumMod val="75000"/>
                </a:schemeClr>
              </a:gs>
              <a:gs pos="0">
                <a:schemeClr val="bg1">
                  <a:lumMod val="95000"/>
                </a:schemeClr>
              </a:gs>
              <a:gs pos="100000">
                <a:schemeClr val="bg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90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>
              <a:lnSpc>
                <a:spcPts val="3400"/>
              </a:lnSpc>
              <a:defRPr/>
            </a:pPr>
            <a:r>
              <a:rPr lang="en-US" altLang="zh-TW" sz="3200" b="0" dirty="0">
                <a:latin typeface="Arial" charset="0"/>
              </a:rPr>
              <a:t>2</a:t>
            </a:r>
            <a:endParaRPr lang="zh-HK" altLang="en-US" sz="3200" b="0" dirty="0">
              <a:latin typeface="Arial" charset="0"/>
            </a:endParaRPr>
          </a:p>
        </p:txBody>
      </p:sp>
      <p:sp>
        <p:nvSpPr>
          <p:cNvPr id="10" name="椭圆 27">
            <a:extLst>
              <a:ext uri="{FF2B5EF4-FFF2-40B4-BE49-F238E27FC236}">
                <a16:creationId xmlns:a16="http://schemas.microsoft.com/office/drawing/2014/main" id="{BFF2DC0A-194B-C5DB-8023-C6794A452765}"/>
              </a:ext>
            </a:extLst>
          </p:cNvPr>
          <p:cNvSpPr>
            <a:spLocks noChangeAspect="1"/>
          </p:cNvSpPr>
          <p:nvPr/>
        </p:nvSpPr>
        <p:spPr bwMode="auto">
          <a:xfrm>
            <a:off x="4721992" y="1164614"/>
            <a:ext cx="720000" cy="720000"/>
          </a:xfrm>
          <a:prstGeom prst="ellipse">
            <a:avLst/>
          </a:prstGeom>
          <a:gradFill flip="none" rotWithShape="1">
            <a:gsLst>
              <a:gs pos="58000">
                <a:srgbClr val="E6E6E6"/>
              </a:gs>
              <a:gs pos="84000">
                <a:schemeClr val="bg1">
                  <a:lumMod val="75000"/>
                </a:schemeClr>
              </a:gs>
              <a:gs pos="0">
                <a:schemeClr val="bg1">
                  <a:lumMod val="95000"/>
                </a:schemeClr>
              </a:gs>
              <a:gs pos="100000">
                <a:schemeClr val="bg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90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>
              <a:lnSpc>
                <a:spcPts val="3400"/>
              </a:lnSpc>
              <a:defRPr/>
            </a:pPr>
            <a:r>
              <a:rPr lang="en-US" altLang="zh-TW" sz="3200" b="0" dirty="0">
                <a:latin typeface="Arial" charset="0"/>
              </a:rPr>
              <a:t>7</a:t>
            </a:r>
            <a:endParaRPr lang="zh-HK" altLang="en-US" sz="3200" b="0" dirty="0">
              <a:latin typeface="Arial" charset="0"/>
            </a:endParaRPr>
          </a:p>
        </p:txBody>
      </p:sp>
      <p:sp>
        <p:nvSpPr>
          <p:cNvPr id="12" name="Line 19">
            <a:extLst>
              <a:ext uri="{FF2B5EF4-FFF2-40B4-BE49-F238E27FC236}">
                <a16:creationId xmlns:a16="http://schemas.microsoft.com/office/drawing/2014/main" id="{73731118-9733-69DF-171E-5176A3DEF170}"/>
              </a:ext>
            </a:extLst>
          </p:cNvPr>
          <p:cNvSpPr>
            <a:spLocks noChangeShapeType="1"/>
          </p:cNvSpPr>
          <p:nvPr/>
        </p:nvSpPr>
        <p:spPr bwMode="auto">
          <a:xfrm>
            <a:off x="1320800" y="2998788"/>
            <a:ext cx="1476375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Text Box 61">
            <a:extLst>
              <a:ext uri="{FF2B5EF4-FFF2-40B4-BE49-F238E27FC236}">
                <a16:creationId xmlns:a16="http://schemas.microsoft.com/office/drawing/2014/main" id="{A85BF39B-5EFC-A6CA-1AD7-89176C2934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4775" y="4988360"/>
            <a:ext cx="521075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TW" altLang="en-US" sz="2800" b="0" dirty="0">
                <a:solidFill>
                  <a:srgbClr val="0066FF"/>
                </a:solidFill>
                <a:latin typeface="Arial" charset="0"/>
                <a:ea typeface="標楷體" pitchFamily="65" charset="-120"/>
                <a:cs typeface="Arial" charset="0"/>
              </a:rPr>
              <a:t>再把小數點放在適當位置。</a:t>
            </a:r>
            <a:endParaRPr lang="en-US" altLang="zh-TW" sz="2800" b="0" dirty="0">
              <a:solidFill>
                <a:srgbClr val="0066FF"/>
              </a:solidFill>
              <a:latin typeface="Arial" charset="0"/>
              <a:ea typeface="標楷體" pitchFamily="65" charset="-120"/>
              <a:cs typeface="Arial" charset="0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00B89530-572C-45FD-86C8-A55424AF4962}"/>
              </a:ext>
            </a:extLst>
          </p:cNvPr>
          <p:cNvGrpSpPr/>
          <p:nvPr/>
        </p:nvGrpSpPr>
        <p:grpSpPr>
          <a:xfrm>
            <a:off x="6170583" y="1090726"/>
            <a:ext cx="720000" cy="793888"/>
            <a:chOff x="6170583" y="1090726"/>
            <a:chExt cx="720000" cy="793888"/>
          </a:xfrm>
        </p:grpSpPr>
        <p:sp>
          <p:nvSpPr>
            <p:cNvPr id="11" name="椭圆 28">
              <a:extLst>
                <a:ext uri="{FF2B5EF4-FFF2-40B4-BE49-F238E27FC236}">
                  <a16:creationId xmlns:a16="http://schemas.microsoft.com/office/drawing/2014/main" id="{2A8DCF70-1599-5EF6-455F-6AF011A4760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170583" y="1164614"/>
              <a:ext cx="720000" cy="720000"/>
            </a:xfrm>
            <a:prstGeom prst="ellipse">
              <a:avLst/>
            </a:prstGeom>
            <a:gradFill flip="none" rotWithShape="1">
              <a:gsLst>
                <a:gs pos="58000">
                  <a:srgbClr val="E6E6E6"/>
                </a:gs>
                <a:gs pos="84000">
                  <a:schemeClr val="bg1">
                    <a:lumMod val="75000"/>
                  </a:schemeClr>
                </a:gs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1905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tIns="0"/>
            <a:lstStyle/>
            <a:p>
              <a:pPr algn="ctr" eaLnBrk="1" hangingPunct="1">
                <a:defRPr/>
              </a:pPr>
              <a:endParaRPr lang="zh-HK" altLang="en-US" sz="3200" b="0" dirty="0">
                <a:latin typeface="Arial" charset="0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122407D-92D0-43E8-AB90-316C9DA57E4C}"/>
                </a:ext>
              </a:extLst>
            </p:cNvPr>
            <p:cNvSpPr txBox="1"/>
            <p:nvPr/>
          </p:nvSpPr>
          <p:spPr>
            <a:xfrm>
              <a:off x="6396120" y="1090726"/>
              <a:ext cx="38767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/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18237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D2FD859E-2039-F4E7-72C7-63DC54D229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9663" y="3644900"/>
            <a:ext cx="3462337" cy="463550"/>
          </a:xfrm>
          <a:prstGeom prst="rect">
            <a:avLst/>
          </a:prstGeom>
          <a:noFill/>
          <a:ln>
            <a:noFill/>
          </a:ln>
        </p:spPr>
        <p:txBody>
          <a:bodyPr wrap="none"/>
          <a:lstStyle>
            <a:lvl1pPr marL="88900" indent="41275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2800" b="0">
                <a:latin typeface="Times New Roman" panose="02020603050405020304" pitchFamily="18" charset="0"/>
                <a:ea typeface="標楷體" panose="03000509000000000000" pitchFamily="65" charset="-120"/>
              </a:rPr>
              <a:t>答案</a:t>
            </a:r>
            <a:r>
              <a:rPr lang="en-US" altLang="zh-TW" sz="2800" b="0">
                <a:latin typeface="Times New Roman" panose="02020603050405020304" pitchFamily="18" charset="0"/>
                <a:ea typeface="標楷體" panose="03000509000000000000" pitchFamily="65" charset="-120"/>
              </a:rPr>
              <a:t>︰</a:t>
            </a:r>
            <a:r>
              <a:rPr lang="zh-TW" altLang="en-US" sz="2800" b="0" u="sng">
                <a:latin typeface="Times New Roman" panose="02020603050405020304" pitchFamily="18" charset="0"/>
                <a:ea typeface="標楷體" panose="03000509000000000000" pitchFamily="65" charset="-120"/>
              </a:rPr>
              <a:t>                  </a:t>
            </a:r>
            <a:endParaRPr lang="zh-TW" altLang="en-US" sz="2800" b="0" u="sng">
              <a:ea typeface="標楷體" panose="03000509000000000000" pitchFamily="65" charset="-120"/>
            </a:endParaRPr>
          </a:p>
        </p:txBody>
      </p:sp>
      <p:sp>
        <p:nvSpPr>
          <p:cNvPr id="4" name="Text Box 5">
            <a:extLst>
              <a:ext uri="{FF2B5EF4-FFF2-40B4-BE49-F238E27FC236}">
                <a16:creationId xmlns:a16="http://schemas.microsoft.com/office/drawing/2014/main" id="{DA8478E6-773F-601F-0348-A84C496BCF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813" y="1023938"/>
            <a:ext cx="8308975" cy="2479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23888" indent="-623888" eaLnBrk="1" hangingPunct="1">
              <a:spcAft>
                <a:spcPct val="54000"/>
              </a:spcAft>
              <a:defRPr/>
            </a:pPr>
            <a:r>
              <a:rPr lang="en-US" altLang="zh-TW" sz="2800" b="0" dirty="0">
                <a:latin typeface="Arial" charset="0"/>
                <a:ea typeface="標楷體" pitchFamily="65" charset="-120"/>
                <a:cs typeface="Arial" charset="0"/>
              </a:rPr>
              <a:t>  6. </a:t>
            </a:r>
          </a:p>
          <a:p>
            <a:pPr marL="1082675" indent="-1082675" eaLnBrk="1" hangingPunct="1">
              <a:defRPr/>
            </a:pPr>
            <a:endParaRPr lang="en-US" altLang="zh-TW" sz="2800" b="0" dirty="0">
              <a:latin typeface="Arial" charset="0"/>
              <a:ea typeface="標楷體" pitchFamily="65" charset="-120"/>
              <a:cs typeface="Arial" charset="0"/>
            </a:endParaRPr>
          </a:p>
          <a:p>
            <a:pPr marL="1082675" indent="-1082675">
              <a:defRPr/>
            </a:pPr>
            <a:r>
              <a:rPr lang="zh-TW" altLang="en-US" sz="2800" b="0" dirty="0">
                <a:latin typeface="Arial" charset="0"/>
                <a:ea typeface="標楷體" pitchFamily="65" charset="-120"/>
                <a:cs typeface="Arial" charset="0"/>
              </a:rPr>
              <a:t>      </a:t>
            </a:r>
            <a:r>
              <a:rPr lang="en-US" altLang="zh-TW" sz="2800" b="0" dirty="0">
                <a:latin typeface="Arial" charset="0"/>
                <a:ea typeface="標楷體" pitchFamily="65" charset="-120"/>
                <a:cs typeface="Arial" charset="0"/>
              </a:rPr>
              <a:t>(b)</a:t>
            </a:r>
            <a:r>
              <a:rPr lang="zh-TW" altLang="en-US" sz="2800" b="0" dirty="0">
                <a:latin typeface="Arial" charset="0"/>
                <a:ea typeface="標楷體" pitchFamily="65" charset="-120"/>
                <a:cs typeface="Arial" charset="0"/>
              </a:rPr>
              <a:t> </a:t>
            </a:r>
            <a:r>
              <a:rPr lang="zh-TW" altLang="en-US" sz="2800" b="0" u="sng" dirty="0">
                <a:latin typeface="Arial" charset="0"/>
                <a:ea typeface="標楷體" pitchFamily="65" charset="-120"/>
                <a:cs typeface="Arial" charset="0"/>
              </a:rPr>
              <a:t>立誠</a:t>
            </a:r>
            <a:r>
              <a:rPr lang="zh-TW" altLang="en-US" sz="2800" b="0" dirty="0">
                <a:latin typeface="Arial" charset="0"/>
                <a:ea typeface="標楷體" pitchFamily="65" charset="-120"/>
                <a:cs typeface="Arial" charset="0"/>
              </a:rPr>
              <a:t>利用以上全部的四張卡拼出一個最大的兩位小數，這個小數是多少？</a:t>
            </a:r>
            <a:br>
              <a:rPr lang="zh-TW" altLang="en-US" sz="2800" b="0" dirty="0">
                <a:latin typeface="Arial" charset="0"/>
                <a:ea typeface="標楷體" pitchFamily="65" charset="-120"/>
                <a:cs typeface="Arial" charset="0"/>
              </a:rPr>
            </a:br>
            <a:r>
              <a:rPr lang="en-US" altLang="zh-TW" sz="2800" b="0" dirty="0">
                <a:latin typeface="Arial" charset="0"/>
                <a:ea typeface="標楷體" pitchFamily="65" charset="-120"/>
                <a:cs typeface="Arial" charset="0"/>
              </a:rPr>
              <a:t>(</a:t>
            </a:r>
            <a:r>
              <a:rPr lang="zh-TW" altLang="en-US" sz="2800" b="0" dirty="0">
                <a:latin typeface="Arial" charset="0"/>
                <a:ea typeface="標楷體" pitchFamily="65" charset="-120"/>
                <a:cs typeface="Arial" charset="0"/>
              </a:rPr>
              <a:t>只須寫出答案</a:t>
            </a:r>
            <a:r>
              <a:rPr lang="en-US" altLang="zh-TW" sz="2800" b="0" dirty="0">
                <a:latin typeface="Arial" charset="0"/>
                <a:ea typeface="標楷體" pitchFamily="65" charset="-120"/>
                <a:cs typeface="Arial" charset="0"/>
              </a:rPr>
              <a:t>)</a:t>
            </a:r>
            <a:r>
              <a:rPr lang="zh-TW" altLang="en-US" sz="2800" b="0" dirty="0">
                <a:latin typeface="Arial" charset="0"/>
                <a:ea typeface="標楷體" pitchFamily="65" charset="-120"/>
                <a:cs typeface="Arial" charset="0"/>
              </a:rPr>
              <a:t> </a:t>
            </a:r>
            <a:r>
              <a:rPr lang="en-US" altLang="zh-TW" sz="24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[2</a:t>
            </a:r>
            <a:r>
              <a:rPr lang="zh-TW" altLang="en-US" sz="24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分</a:t>
            </a:r>
            <a:r>
              <a:rPr lang="en-US" altLang="zh-TW" sz="240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]</a:t>
            </a:r>
            <a:endParaRPr lang="zh-TW" altLang="zh-TW" sz="2400" b="0" dirty="0">
              <a:latin typeface="+mj-lt"/>
              <a:ea typeface="標楷體" pitchFamily="65" charset="-120"/>
              <a:cs typeface="Arial" charset="0"/>
            </a:endParaRPr>
          </a:p>
        </p:txBody>
      </p:sp>
      <p:sp>
        <p:nvSpPr>
          <p:cNvPr id="5" name="Text Box 61">
            <a:extLst>
              <a:ext uri="{FF2B5EF4-FFF2-40B4-BE49-F238E27FC236}">
                <a16:creationId xmlns:a16="http://schemas.microsoft.com/office/drawing/2014/main" id="{0E99E138-C15E-6513-D9E2-03DCA50C25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0800" y="4371762"/>
            <a:ext cx="4600606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TW" altLang="en-US" sz="2800" b="0" dirty="0">
                <a:solidFill>
                  <a:srgbClr val="0066FF"/>
                </a:solidFill>
                <a:latin typeface="Arial" charset="0"/>
                <a:ea typeface="標楷體" pitchFamily="65" charset="-120"/>
                <a:cs typeface="Arial" charset="0"/>
              </a:rPr>
              <a:t>先把數字</a:t>
            </a:r>
            <a:r>
              <a:rPr lang="zh-TW" altLang="en-US" sz="2800" b="0" dirty="0">
                <a:solidFill>
                  <a:srgbClr val="9933FF"/>
                </a:solidFill>
                <a:latin typeface="Arial" charset="0"/>
                <a:ea typeface="標楷體" pitchFamily="65" charset="-120"/>
                <a:cs typeface="Arial" charset="0"/>
              </a:rPr>
              <a:t>由大至小</a:t>
            </a:r>
            <a:r>
              <a:rPr lang="zh-TW" altLang="en-US" sz="2800" b="0" dirty="0">
                <a:solidFill>
                  <a:srgbClr val="0066FF"/>
                </a:solidFill>
                <a:latin typeface="Arial" charset="0"/>
                <a:ea typeface="標楷體" pitchFamily="65" charset="-120"/>
                <a:cs typeface="Arial" charset="0"/>
              </a:rPr>
              <a:t>排列。</a:t>
            </a:r>
            <a:endParaRPr lang="en-US" altLang="zh-TW" sz="2800" b="0" dirty="0">
              <a:solidFill>
                <a:srgbClr val="0066FF"/>
              </a:solidFill>
              <a:latin typeface="Arial" charset="0"/>
              <a:ea typeface="標楷體" pitchFamily="65" charset="-120"/>
              <a:cs typeface="Arial" charset="0"/>
            </a:endParaRPr>
          </a:p>
        </p:txBody>
      </p:sp>
      <p:sp>
        <p:nvSpPr>
          <p:cNvPr id="6" name="Line 19">
            <a:extLst>
              <a:ext uri="{FF2B5EF4-FFF2-40B4-BE49-F238E27FC236}">
                <a16:creationId xmlns:a16="http://schemas.microsoft.com/office/drawing/2014/main" id="{0B9E3AEF-873F-6520-8B21-089A78453E74}"/>
              </a:ext>
            </a:extLst>
          </p:cNvPr>
          <p:cNvSpPr>
            <a:spLocks noChangeShapeType="1"/>
          </p:cNvSpPr>
          <p:nvPr/>
        </p:nvSpPr>
        <p:spPr bwMode="auto">
          <a:xfrm>
            <a:off x="7054850" y="2605088"/>
            <a:ext cx="720725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椭圆 2">
            <a:extLst>
              <a:ext uri="{FF2B5EF4-FFF2-40B4-BE49-F238E27FC236}">
                <a16:creationId xmlns:a16="http://schemas.microsoft.com/office/drawing/2014/main" id="{5DF8F1E8-3158-45AA-E376-79C7D9349ADC}"/>
              </a:ext>
            </a:extLst>
          </p:cNvPr>
          <p:cNvSpPr>
            <a:spLocks noChangeAspect="1"/>
          </p:cNvSpPr>
          <p:nvPr/>
        </p:nvSpPr>
        <p:spPr bwMode="auto">
          <a:xfrm>
            <a:off x="1824810" y="1164614"/>
            <a:ext cx="720000" cy="720000"/>
          </a:xfrm>
          <a:prstGeom prst="ellipse">
            <a:avLst/>
          </a:prstGeom>
          <a:gradFill flip="none" rotWithShape="1">
            <a:gsLst>
              <a:gs pos="58000">
                <a:srgbClr val="E6E6E6"/>
              </a:gs>
              <a:gs pos="84000">
                <a:schemeClr val="bg1">
                  <a:lumMod val="75000"/>
                </a:schemeClr>
              </a:gs>
              <a:gs pos="0">
                <a:schemeClr val="bg1">
                  <a:lumMod val="95000"/>
                </a:schemeClr>
              </a:gs>
              <a:gs pos="100000">
                <a:schemeClr val="bg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90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>
              <a:lnSpc>
                <a:spcPts val="3400"/>
              </a:lnSpc>
              <a:defRPr/>
            </a:pPr>
            <a:r>
              <a:rPr lang="en-US" altLang="zh-TW" sz="3200" b="0" dirty="0">
                <a:latin typeface="Arial" charset="0"/>
              </a:rPr>
              <a:t>4</a:t>
            </a:r>
            <a:endParaRPr lang="zh-HK" altLang="en-US" sz="3200" b="0" dirty="0">
              <a:latin typeface="Arial" charset="0"/>
            </a:endParaRPr>
          </a:p>
        </p:txBody>
      </p:sp>
      <p:sp>
        <p:nvSpPr>
          <p:cNvPr id="8" name="椭圆 23">
            <a:extLst>
              <a:ext uri="{FF2B5EF4-FFF2-40B4-BE49-F238E27FC236}">
                <a16:creationId xmlns:a16="http://schemas.microsoft.com/office/drawing/2014/main" id="{0995540E-52B5-190F-6A94-E8DFE866FE29}"/>
              </a:ext>
            </a:extLst>
          </p:cNvPr>
          <p:cNvSpPr>
            <a:spLocks noChangeAspect="1"/>
          </p:cNvSpPr>
          <p:nvPr/>
        </p:nvSpPr>
        <p:spPr bwMode="auto">
          <a:xfrm>
            <a:off x="3273401" y="1164614"/>
            <a:ext cx="720000" cy="720000"/>
          </a:xfrm>
          <a:prstGeom prst="ellipse">
            <a:avLst/>
          </a:prstGeom>
          <a:gradFill flip="none" rotWithShape="1">
            <a:gsLst>
              <a:gs pos="58000">
                <a:srgbClr val="E6E6E6"/>
              </a:gs>
              <a:gs pos="84000">
                <a:schemeClr val="bg1">
                  <a:lumMod val="75000"/>
                </a:schemeClr>
              </a:gs>
              <a:gs pos="0">
                <a:schemeClr val="bg1">
                  <a:lumMod val="95000"/>
                </a:schemeClr>
              </a:gs>
              <a:gs pos="100000">
                <a:schemeClr val="bg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90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>
              <a:lnSpc>
                <a:spcPts val="3400"/>
              </a:lnSpc>
              <a:defRPr/>
            </a:pPr>
            <a:r>
              <a:rPr lang="en-US" altLang="zh-TW" sz="3200" b="0" dirty="0">
                <a:latin typeface="Arial" charset="0"/>
              </a:rPr>
              <a:t>2</a:t>
            </a:r>
            <a:endParaRPr lang="zh-HK" altLang="en-US" sz="3200" b="0" dirty="0">
              <a:latin typeface="Arial" charset="0"/>
            </a:endParaRPr>
          </a:p>
        </p:txBody>
      </p:sp>
      <p:sp>
        <p:nvSpPr>
          <p:cNvPr id="9" name="椭圆 27">
            <a:extLst>
              <a:ext uri="{FF2B5EF4-FFF2-40B4-BE49-F238E27FC236}">
                <a16:creationId xmlns:a16="http://schemas.microsoft.com/office/drawing/2014/main" id="{6AA604B7-3BA1-DEE1-C631-A393E24F9014}"/>
              </a:ext>
            </a:extLst>
          </p:cNvPr>
          <p:cNvSpPr>
            <a:spLocks noChangeAspect="1"/>
          </p:cNvSpPr>
          <p:nvPr/>
        </p:nvSpPr>
        <p:spPr bwMode="auto">
          <a:xfrm>
            <a:off x="4721992" y="1164614"/>
            <a:ext cx="720000" cy="720000"/>
          </a:xfrm>
          <a:prstGeom prst="ellipse">
            <a:avLst/>
          </a:prstGeom>
          <a:gradFill flip="none" rotWithShape="1">
            <a:gsLst>
              <a:gs pos="58000">
                <a:srgbClr val="E6E6E6"/>
              </a:gs>
              <a:gs pos="84000">
                <a:schemeClr val="bg1">
                  <a:lumMod val="75000"/>
                </a:schemeClr>
              </a:gs>
              <a:gs pos="0">
                <a:schemeClr val="bg1">
                  <a:lumMod val="95000"/>
                </a:schemeClr>
              </a:gs>
              <a:gs pos="100000">
                <a:schemeClr val="bg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90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>
              <a:lnSpc>
                <a:spcPts val="3400"/>
              </a:lnSpc>
              <a:defRPr/>
            </a:pPr>
            <a:r>
              <a:rPr lang="en-US" altLang="zh-TW" sz="3200" b="0" dirty="0">
                <a:latin typeface="Arial" charset="0"/>
              </a:rPr>
              <a:t>7</a:t>
            </a:r>
            <a:endParaRPr lang="zh-HK" altLang="en-US" sz="3200" b="0" dirty="0">
              <a:latin typeface="Arial" charset="0"/>
            </a:endParaRPr>
          </a:p>
        </p:txBody>
      </p:sp>
      <p:sp>
        <p:nvSpPr>
          <p:cNvPr id="11" name="Line 19">
            <a:extLst>
              <a:ext uri="{FF2B5EF4-FFF2-40B4-BE49-F238E27FC236}">
                <a16:creationId xmlns:a16="http://schemas.microsoft.com/office/drawing/2014/main" id="{DF89705D-2E4C-6F41-ED79-51A1D77BCB33}"/>
              </a:ext>
            </a:extLst>
          </p:cNvPr>
          <p:cNvSpPr>
            <a:spLocks noChangeShapeType="1"/>
          </p:cNvSpPr>
          <p:nvPr/>
        </p:nvSpPr>
        <p:spPr bwMode="auto">
          <a:xfrm>
            <a:off x="1320800" y="2998788"/>
            <a:ext cx="1476375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" name="Text Box 61">
            <a:extLst>
              <a:ext uri="{FF2B5EF4-FFF2-40B4-BE49-F238E27FC236}">
                <a16:creationId xmlns:a16="http://schemas.microsoft.com/office/drawing/2014/main" id="{66F92114-404C-008A-9710-51821CE527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3975" y="4955962"/>
            <a:ext cx="489308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TW" altLang="en-US" sz="2800" b="0" dirty="0">
                <a:solidFill>
                  <a:srgbClr val="0066FF"/>
                </a:solidFill>
                <a:latin typeface="Arial" charset="0"/>
                <a:ea typeface="標楷體" pitchFamily="65" charset="-120"/>
                <a:cs typeface="Arial" charset="0"/>
              </a:rPr>
              <a:t>再把小數點放在適當位置。</a:t>
            </a:r>
            <a:endParaRPr lang="en-US" altLang="zh-TW" sz="2800" b="0" dirty="0">
              <a:solidFill>
                <a:srgbClr val="0066FF"/>
              </a:solidFill>
              <a:latin typeface="Arial" charset="0"/>
              <a:ea typeface="標楷體" pitchFamily="65" charset="-120"/>
              <a:cs typeface="Arial" charset="0"/>
            </a:endParaRPr>
          </a:p>
        </p:txBody>
      </p:sp>
      <p:sp>
        <p:nvSpPr>
          <p:cNvPr id="17" name="Text Box 218">
            <a:extLst>
              <a:ext uri="{FF2B5EF4-FFF2-40B4-BE49-F238E27FC236}">
                <a16:creationId xmlns:a16="http://schemas.microsoft.com/office/drawing/2014/main" id="{D200EB51-4767-1890-07D7-12E76AAE5D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15888"/>
            <a:ext cx="525621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3400" dirty="0"/>
              <a:t>單元</a:t>
            </a:r>
            <a:r>
              <a:rPr lang="en-US" altLang="zh-TW" sz="3400" dirty="0"/>
              <a:t>17  </a:t>
            </a:r>
            <a:r>
              <a:rPr lang="zh-HK" altLang="en-US" sz="3400" dirty="0"/>
              <a:t>小數的認識</a:t>
            </a:r>
            <a:endParaRPr lang="zh-TW" altLang="en-US" sz="3400" dirty="0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E49DD2CE-CC09-4C9E-BC78-C9D07EC48E5B}"/>
              </a:ext>
            </a:extLst>
          </p:cNvPr>
          <p:cNvGrpSpPr/>
          <p:nvPr/>
        </p:nvGrpSpPr>
        <p:grpSpPr>
          <a:xfrm>
            <a:off x="6170583" y="1090726"/>
            <a:ext cx="720000" cy="793888"/>
            <a:chOff x="6170583" y="1090726"/>
            <a:chExt cx="720000" cy="793888"/>
          </a:xfrm>
        </p:grpSpPr>
        <p:sp>
          <p:nvSpPr>
            <p:cNvPr id="14" name="椭圆 28">
              <a:extLst>
                <a:ext uri="{FF2B5EF4-FFF2-40B4-BE49-F238E27FC236}">
                  <a16:creationId xmlns:a16="http://schemas.microsoft.com/office/drawing/2014/main" id="{C29DD897-BA2C-4FFE-92C9-85F585B0FF5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170583" y="1164614"/>
              <a:ext cx="720000" cy="720000"/>
            </a:xfrm>
            <a:prstGeom prst="ellipse">
              <a:avLst/>
            </a:prstGeom>
            <a:gradFill flip="none" rotWithShape="1">
              <a:gsLst>
                <a:gs pos="58000">
                  <a:srgbClr val="E6E6E6"/>
                </a:gs>
                <a:gs pos="84000">
                  <a:schemeClr val="bg1">
                    <a:lumMod val="75000"/>
                  </a:schemeClr>
                </a:gs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1905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tIns="0"/>
            <a:lstStyle/>
            <a:p>
              <a:pPr algn="ctr" eaLnBrk="1" hangingPunct="1">
                <a:defRPr/>
              </a:pPr>
              <a:endParaRPr lang="zh-HK" altLang="en-US" sz="3200" b="0" dirty="0">
                <a:latin typeface="Arial" charset="0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DBAD871-1F61-446D-A700-16E2B3E8B9A0}"/>
                </a:ext>
              </a:extLst>
            </p:cNvPr>
            <p:cNvSpPr txBox="1"/>
            <p:nvPr/>
          </p:nvSpPr>
          <p:spPr>
            <a:xfrm>
              <a:off x="6368412" y="1090726"/>
              <a:ext cx="38767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/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66494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B16D083B-0423-0260-B098-08DC8C7C3C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9663" y="3065463"/>
            <a:ext cx="3462337" cy="463550"/>
          </a:xfrm>
          <a:prstGeom prst="rect">
            <a:avLst/>
          </a:prstGeom>
          <a:noFill/>
          <a:ln>
            <a:noFill/>
          </a:ln>
        </p:spPr>
        <p:txBody>
          <a:bodyPr wrap="none"/>
          <a:lstStyle>
            <a:lvl1pPr marL="88900" indent="41275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2800" b="0" dirty="0">
                <a:latin typeface="Times New Roman" panose="02020603050405020304" pitchFamily="18" charset="0"/>
                <a:ea typeface="標楷體" panose="03000509000000000000" pitchFamily="65" charset="-120"/>
              </a:rPr>
              <a:t>答案</a:t>
            </a:r>
            <a:r>
              <a:rPr lang="en-US" altLang="zh-TW" sz="2800" b="0" dirty="0">
                <a:latin typeface="Times New Roman" panose="02020603050405020304" pitchFamily="18" charset="0"/>
                <a:ea typeface="標楷體" panose="03000509000000000000" pitchFamily="65" charset="-120"/>
              </a:rPr>
              <a:t>︰</a:t>
            </a:r>
            <a:r>
              <a:rPr lang="zh-TW" altLang="en-US" sz="2800" b="0" u="sng" dirty="0">
                <a:latin typeface="Times New Roman" panose="02020603050405020304" pitchFamily="18" charset="0"/>
                <a:ea typeface="標楷體" panose="03000509000000000000" pitchFamily="65" charset="-120"/>
              </a:rPr>
              <a:t>                    </a:t>
            </a:r>
            <a:endParaRPr lang="zh-TW" altLang="en-US" sz="2800" b="0" u="sng" dirty="0">
              <a:ea typeface="標楷體" panose="03000509000000000000" pitchFamily="65" charset="-120"/>
            </a:endParaRPr>
          </a:p>
        </p:txBody>
      </p:sp>
      <p:sp>
        <p:nvSpPr>
          <p:cNvPr id="4" name="Text Box 5">
            <a:extLst>
              <a:ext uri="{FF2B5EF4-FFF2-40B4-BE49-F238E27FC236}">
                <a16:creationId xmlns:a16="http://schemas.microsoft.com/office/drawing/2014/main" id="{837F536D-AD68-04B8-C599-D0BE5A981B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813" y="1023938"/>
            <a:ext cx="8308975" cy="2048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23888" indent="-623888" eaLnBrk="1" hangingPunct="1">
              <a:spcAft>
                <a:spcPct val="54000"/>
              </a:spcAft>
              <a:defRPr/>
            </a:pPr>
            <a:r>
              <a:rPr lang="en-US" altLang="zh-TW" sz="2800" b="0" dirty="0">
                <a:latin typeface="Arial" charset="0"/>
                <a:ea typeface="標楷體" pitchFamily="65" charset="-120"/>
                <a:cs typeface="Arial" charset="0"/>
              </a:rPr>
              <a:t>  6. </a:t>
            </a:r>
          </a:p>
          <a:p>
            <a:pPr marL="1082675" indent="-1082675" eaLnBrk="1" hangingPunct="1">
              <a:defRPr/>
            </a:pPr>
            <a:endParaRPr lang="en-US" altLang="zh-TW" sz="2800" b="0" dirty="0">
              <a:latin typeface="Arial" charset="0"/>
              <a:ea typeface="標楷體" pitchFamily="65" charset="-120"/>
              <a:cs typeface="Arial" charset="0"/>
            </a:endParaRPr>
          </a:p>
          <a:p>
            <a:pPr marL="1082675" indent="-1082675" eaLnBrk="1" hangingPunct="1">
              <a:defRPr/>
            </a:pPr>
            <a:r>
              <a:rPr lang="zh-TW" altLang="en-US" sz="2800" b="0" dirty="0">
                <a:latin typeface="Arial" charset="0"/>
                <a:ea typeface="標楷體" pitchFamily="65" charset="-120"/>
                <a:cs typeface="Arial" charset="0"/>
              </a:rPr>
              <a:t>      </a:t>
            </a:r>
            <a:r>
              <a:rPr lang="en-US" altLang="zh-TW" sz="2800" b="0" dirty="0">
                <a:latin typeface="Arial" charset="0"/>
                <a:ea typeface="標楷體" pitchFamily="65" charset="-120"/>
                <a:cs typeface="Arial" charset="0"/>
              </a:rPr>
              <a:t>(c)</a:t>
            </a:r>
            <a:r>
              <a:rPr lang="zh-TW" altLang="en-US" sz="2800" b="0" dirty="0">
                <a:latin typeface="Arial" charset="0"/>
                <a:ea typeface="標楷體" pitchFamily="65" charset="-120"/>
                <a:cs typeface="Arial" charset="0"/>
              </a:rPr>
              <a:t> 兩人中，誰拼出的小數較大？</a:t>
            </a:r>
            <a:r>
              <a:rPr lang="en-US" altLang="zh-TW" sz="2800" b="0" dirty="0">
                <a:latin typeface="Arial" charset="0"/>
                <a:ea typeface="標楷體" pitchFamily="65" charset="-120"/>
                <a:cs typeface="Arial" charset="0"/>
              </a:rPr>
              <a:t>(</a:t>
            </a:r>
            <a:r>
              <a:rPr lang="zh-TW" altLang="en-US" sz="2800" b="0" dirty="0">
                <a:latin typeface="Arial" charset="0"/>
                <a:ea typeface="標楷體" pitchFamily="65" charset="-120"/>
                <a:cs typeface="Arial" charset="0"/>
              </a:rPr>
              <a:t>只須寫出答案</a:t>
            </a:r>
            <a:r>
              <a:rPr lang="en-US" altLang="zh-TW" sz="2800" b="0" dirty="0">
                <a:latin typeface="Arial" charset="0"/>
                <a:ea typeface="標楷體" pitchFamily="65" charset="-120"/>
                <a:cs typeface="Arial" charset="0"/>
              </a:rPr>
              <a:t>)</a:t>
            </a:r>
            <a:r>
              <a:rPr lang="zh-TW" altLang="en-US" sz="2800" b="0" dirty="0">
                <a:latin typeface="Arial" charset="0"/>
                <a:ea typeface="標楷體" pitchFamily="65" charset="-120"/>
                <a:cs typeface="Arial" charset="0"/>
              </a:rPr>
              <a:t>     </a:t>
            </a:r>
            <a:endParaRPr lang="en-US" altLang="zh-TW" sz="2800" b="0" dirty="0">
              <a:latin typeface="Arial" charset="0"/>
              <a:ea typeface="標楷體" pitchFamily="65" charset="-120"/>
              <a:cs typeface="Arial" charset="0"/>
            </a:endParaRPr>
          </a:p>
          <a:p>
            <a:pPr marL="1082675" indent="-1082675" eaLnBrk="1" hangingPunct="1">
              <a:defRPr/>
            </a:pPr>
            <a:r>
              <a:rPr lang="en-US" altLang="zh-TW" sz="2800" dirty="0">
                <a:latin typeface="Arial" charset="0"/>
                <a:ea typeface="標楷體" pitchFamily="65" charset="-120"/>
                <a:cs typeface="Arial" charset="0"/>
              </a:rPr>
              <a:t>                                                                           </a:t>
            </a:r>
            <a:r>
              <a:rPr lang="en-US" altLang="zh-TW" sz="2400" b="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[2</a:t>
            </a:r>
            <a:r>
              <a:rPr lang="zh-CN" altLang="en-US" sz="2400" b="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分</a:t>
            </a:r>
            <a:r>
              <a:rPr lang="en-US" altLang="zh-TW" sz="2400" b="0" dirty="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]</a:t>
            </a:r>
            <a:endParaRPr lang="zh-TW" altLang="zh-TW" sz="2400" b="0" dirty="0">
              <a:latin typeface="Arial" panose="020B0604020202020204" pitchFamily="34" charset="0"/>
              <a:ea typeface="標楷體" pitchFamily="65" charset="-120"/>
              <a:cs typeface="Arial" panose="020B0604020202020204" pitchFamily="34" charset="0"/>
            </a:endParaRPr>
          </a:p>
        </p:txBody>
      </p:sp>
      <p:sp>
        <p:nvSpPr>
          <p:cNvPr id="5" name="Text Box 61">
            <a:extLst>
              <a:ext uri="{FF2B5EF4-FFF2-40B4-BE49-F238E27FC236}">
                <a16:creationId xmlns:a16="http://schemas.microsoft.com/office/drawing/2014/main" id="{F0F16CC7-9DF0-09B6-FE54-CB02390867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1780" y="3773238"/>
            <a:ext cx="600704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b="0" dirty="0">
                <a:solidFill>
                  <a:srgbClr val="0066FF"/>
                </a:solidFill>
                <a:latin typeface="Arial" charset="0"/>
                <a:ea typeface="標楷體" pitchFamily="65" charset="-120"/>
                <a:cs typeface="Arial" charset="0"/>
              </a:rPr>
              <a:t>先比較整數部分，若整數部分相同，</a:t>
            </a:r>
            <a:endParaRPr lang="en-US" altLang="zh-CN" sz="2800" b="0" dirty="0">
              <a:solidFill>
                <a:srgbClr val="0066FF"/>
              </a:solidFill>
              <a:latin typeface="Arial" charset="0"/>
              <a:ea typeface="標楷體" pitchFamily="65" charset="-120"/>
              <a:cs typeface="Arial" charset="0"/>
            </a:endParaRPr>
          </a:p>
          <a:p>
            <a:pPr eaLnBrk="1" hangingPunct="1">
              <a:defRPr/>
            </a:pPr>
            <a:r>
              <a:rPr lang="zh-CN" altLang="en-US" sz="2800" b="0" dirty="0">
                <a:solidFill>
                  <a:srgbClr val="0066FF"/>
                </a:solidFill>
                <a:latin typeface="Arial" charset="0"/>
                <a:ea typeface="標楷體" pitchFamily="65" charset="-120"/>
                <a:cs typeface="Arial" charset="0"/>
              </a:rPr>
              <a:t>則依次比較十分位和百分位。</a:t>
            </a:r>
            <a:endParaRPr lang="en-US" altLang="zh-TW" sz="2800" b="0" dirty="0">
              <a:solidFill>
                <a:srgbClr val="0066FF"/>
              </a:solidFill>
              <a:latin typeface="Arial" charset="0"/>
              <a:ea typeface="標楷體" pitchFamily="65" charset="-120"/>
              <a:cs typeface="Arial" charset="0"/>
            </a:endParaRPr>
          </a:p>
        </p:txBody>
      </p:sp>
      <p:sp>
        <p:nvSpPr>
          <p:cNvPr id="6" name="Line 19">
            <a:extLst>
              <a:ext uri="{FF2B5EF4-FFF2-40B4-BE49-F238E27FC236}">
                <a16:creationId xmlns:a16="http://schemas.microsoft.com/office/drawing/2014/main" id="{0840DA70-2FC0-051B-277A-234A43B31AD9}"/>
              </a:ext>
            </a:extLst>
          </p:cNvPr>
          <p:cNvSpPr>
            <a:spLocks noChangeShapeType="1"/>
          </p:cNvSpPr>
          <p:nvPr/>
        </p:nvSpPr>
        <p:spPr bwMode="auto">
          <a:xfrm>
            <a:off x="4927600" y="2592388"/>
            <a:ext cx="719138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椭圆 2">
            <a:extLst>
              <a:ext uri="{FF2B5EF4-FFF2-40B4-BE49-F238E27FC236}">
                <a16:creationId xmlns:a16="http://schemas.microsoft.com/office/drawing/2014/main" id="{494B1DCF-7C54-5CD2-DEA8-C7671997E330}"/>
              </a:ext>
            </a:extLst>
          </p:cNvPr>
          <p:cNvSpPr>
            <a:spLocks noChangeAspect="1"/>
          </p:cNvSpPr>
          <p:nvPr/>
        </p:nvSpPr>
        <p:spPr bwMode="auto">
          <a:xfrm>
            <a:off x="1827029" y="1164614"/>
            <a:ext cx="720000" cy="720000"/>
          </a:xfrm>
          <a:prstGeom prst="ellipse">
            <a:avLst/>
          </a:prstGeom>
          <a:gradFill flip="none" rotWithShape="1">
            <a:gsLst>
              <a:gs pos="58000">
                <a:srgbClr val="E6E6E6"/>
              </a:gs>
              <a:gs pos="84000">
                <a:schemeClr val="bg1">
                  <a:lumMod val="75000"/>
                </a:schemeClr>
              </a:gs>
              <a:gs pos="0">
                <a:schemeClr val="bg1">
                  <a:lumMod val="95000"/>
                </a:schemeClr>
              </a:gs>
              <a:gs pos="100000">
                <a:schemeClr val="bg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90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>
              <a:lnSpc>
                <a:spcPts val="3400"/>
              </a:lnSpc>
              <a:defRPr/>
            </a:pPr>
            <a:r>
              <a:rPr lang="en-US" altLang="zh-TW" sz="3200" b="0" dirty="0">
                <a:latin typeface="Arial" charset="0"/>
              </a:rPr>
              <a:t>4</a:t>
            </a:r>
            <a:endParaRPr lang="zh-HK" altLang="en-US" sz="3200" b="0" dirty="0">
              <a:latin typeface="Arial" charset="0"/>
            </a:endParaRPr>
          </a:p>
        </p:txBody>
      </p:sp>
      <p:sp>
        <p:nvSpPr>
          <p:cNvPr id="8" name="椭圆 23">
            <a:extLst>
              <a:ext uri="{FF2B5EF4-FFF2-40B4-BE49-F238E27FC236}">
                <a16:creationId xmlns:a16="http://schemas.microsoft.com/office/drawing/2014/main" id="{1766FAB8-FC96-9FB1-D24F-8DF3AA9E69B2}"/>
              </a:ext>
            </a:extLst>
          </p:cNvPr>
          <p:cNvSpPr>
            <a:spLocks noChangeAspect="1"/>
          </p:cNvSpPr>
          <p:nvPr/>
        </p:nvSpPr>
        <p:spPr bwMode="auto">
          <a:xfrm>
            <a:off x="3275620" y="1164614"/>
            <a:ext cx="720000" cy="720000"/>
          </a:xfrm>
          <a:prstGeom prst="ellipse">
            <a:avLst/>
          </a:prstGeom>
          <a:gradFill flip="none" rotWithShape="1">
            <a:gsLst>
              <a:gs pos="58000">
                <a:srgbClr val="E6E6E6"/>
              </a:gs>
              <a:gs pos="84000">
                <a:schemeClr val="bg1">
                  <a:lumMod val="75000"/>
                </a:schemeClr>
              </a:gs>
              <a:gs pos="0">
                <a:schemeClr val="bg1">
                  <a:lumMod val="95000"/>
                </a:schemeClr>
              </a:gs>
              <a:gs pos="100000">
                <a:schemeClr val="bg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90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>
              <a:lnSpc>
                <a:spcPts val="3400"/>
              </a:lnSpc>
              <a:defRPr/>
            </a:pPr>
            <a:r>
              <a:rPr lang="en-US" altLang="zh-TW" sz="3200" b="0" dirty="0">
                <a:latin typeface="Arial" charset="0"/>
              </a:rPr>
              <a:t>2</a:t>
            </a:r>
            <a:endParaRPr lang="zh-HK" altLang="en-US" sz="3200" b="0" dirty="0">
              <a:latin typeface="Arial" charset="0"/>
            </a:endParaRPr>
          </a:p>
        </p:txBody>
      </p:sp>
      <p:sp>
        <p:nvSpPr>
          <p:cNvPr id="9" name="椭圆 27">
            <a:extLst>
              <a:ext uri="{FF2B5EF4-FFF2-40B4-BE49-F238E27FC236}">
                <a16:creationId xmlns:a16="http://schemas.microsoft.com/office/drawing/2014/main" id="{814ACDEF-DDA1-7B1A-52FC-736734995077}"/>
              </a:ext>
            </a:extLst>
          </p:cNvPr>
          <p:cNvSpPr>
            <a:spLocks noChangeAspect="1"/>
          </p:cNvSpPr>
          <p:nvPr/>
        </p:nvSpPr>
        <p:spPr bwMode="auto">
          <a:xfrm>
            <a:off x="4724211" y="1164614"/>
            <a:ext cx="720000" cy="720000"/>
          </a:xfrm>
          <a:prstGeom prst="ellipse">
            <a:avLst/>
          </a:prstGeom>
          <a:gradFill flip="none" rotWithShape="1">
            <a:gsLst>
              <a:gs pos="58000">
                <a:srgbClr val="E6E6E6"/>
              </a:gs>
              <a:gs pos="84000">
                <a:schemeClr val="bg1">
                  <a:lumMod val="75000"/>
                </a:schemeClr>
              </a:gs>
              <a:gs pos="0">
                <a:schemeClr val="bg1">
                  <a:lumMod val="95000"/>
                </a:schemeClr>
              </a:gs>
              <a:gs pos="100000">
                <a:schemeClr val="bg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90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>
              <a:lnSpc>
                <a:spcPts val="3400"/>
              </a:lnSpc>
              <a:defRPr/>
            </a:pPr>
            <a:r>
              <a:rPr lang="en-US" altLang="zh-TW" sz="3200" b="0" dirty="0">
                <a:latin typeface="Arial" charset="0"/>
              </a:rPr>
              <a:t>7</a:t>
            </a:r>
            <a:endParaRPr lang="zh-HK" altLang="en-US" sz="3200" b="0" dirty="0">
              <a:latin typeface="Arial" charset="0"/>
            </a:endParaRPr>
          </a:p>
        </p:txBody>
      </p:sp>
      <p:sp>
        <p:nvSpPr>
          <p:cNvPr id="17" name="Text Box 218">
            <a:extLst>
              <a:ext uri="{FF2B5EF4-FFF2-40B4-BE49-F238E27FC236}">
                <a16:creationId xmlns:a16="http://schemas.microsoft.com/office/drawing/2014/main" id="{30F768FB-AADA-1F91-902F-1939BF0346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15888"/>
            <a:ext cx="525621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3400" dirty="0"/>
              <a:t>單元</a:t>
            </a:r>
            <a:r>
              <a:rPr lang="en-US" altLang="zh-TW" sz="3400" dirty="0"/>
              <a:t>17  </a:t>
            </a:r>
            <a:r>
              <a:rPr lang="zh-HK" altLang="en-US" sz="3400" dirty="0"/>
              <a:t>小數的認識</a:t>
            </a:r>
            <a:endParaRPr lang="zh-TW" altLang="en-US" sz="3400" dirty="0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4B4DCE8C-3960-4D0C-908E-5B79FFC46754}"/>
              </a:ext>
            </a:extLst>
          </p:cNvPr>
          <p:cNvGrpSpPr/>
          <p:nvPr/>
        </p:nvGrpSpPr>
        <p:grpSpPr>
          <a:xfrm>
            <a:off x="6170583" y="1090726"/>
            <a:ext cx="720000" cy="793888"/>
            <a:chOff x="6170583" y="1090726"/>
            <a:chExt cx="720000" cy="793888"/>
          </a:xfrm>
        </p:grpSpPr>
        <p:sp>
          <p:nvSpPr>
            <p:cNvPr id="13" name="椭圆 28">
              <a:extLst>
                <a:ext uri="{FF2B5EF4-FFF2-40B4-BE49-F238E27FC236}">
                  <a16:creationId xmlns:a16="http://schemas.microsoft.com/office/drawing/2014/main" id="{8EEF71B6-2545-46BF-9DC5-34E29F6F854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170583" y="1164614"/>
              <a:ext cx="720000" cy="720000"/>
            </a:xfrm>
            <a:prstGeom prst="ellipse">
              <a:avLst/>
            </a:prstGeom>
            <a:gradFill flip="none" rotWithShape="1">
              <a:gsLst>
                <a:gs pos="58000">
                  <a:srgbClr val="E6E6E6"/>
                </a:gs>
                <a:gs pos="84000">
                  <a:schemeClr val="bg1">
                    <a:lumMod val="75000"/>
                  </a:schemeClr>
                </a:gs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1905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tIns="0"/>
            <a:lstStyle/>
            <a:p>
              <a:pPr algn="ctr" eaLnBrk="1" hangingPunct="1">
                <a:defRPr/>
              </a:pPr>
              <a:endParaRPr lang="zh-HK" altLang="en-US" sz="3200" b="0" dirty="0">
                <a:latin typeface="Arial" charset="0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428556C6-3C82-4C00-8A69-1176756A7846}"/>
                </a:ext>
              </a:extLst>
            </p:cNvPr>
            <p:cNvSpPr txBox="1"/>
            <p:nvPr/>
          </p:nvSpPr>
          <p:spPr>
            <a:xfrm>
              <a:off x="6396120" y="1090726"/>
              <a:ext cx="38767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/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12089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C8E6CC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233</Words>
  <Application>Microsoft Office PowerPoint</Application>
  <PresentationFormat>全屏显示(4:3)</PresentationFormat>
  <Paragraphs>35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 佈景主題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2022-08-05T09:28:57Z</dcterms:created>
  <dcterms:modified xsi:type="dcterms:W3CDTF">2022-08-05T09:29:21Z</dcterms:modified>
</cp:coreProperties>
</file>