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74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75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47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582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38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918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65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72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867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65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288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77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>
            <a:extLst>
              <a:ext uri="{FF2B5EF4-FFF2-40B4-BE49-F238E27FC236}">
                <a16:creationId xmlns:a16="http://schemas.microsoft.com/office/drawing/2014/main" id="{F3B18FB0-0AB1-A750-437A-226553E630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950913"/>
            <a:ext cx="8766175" cy="227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>
              <a:defRPr/>
            </a:pPr>
            <a:r>
              <a:rPr lang="en-US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 3.</a:t>
            </a:r>
            <a:r>
              <a:rPr lang="zh-TW" altLang="en-US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zh-TW" altLang="en-US" sz="2800" u="sng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樂怡</a:t>
            </a:r>
            <a:r>
              <a:rPr lang="zh-TW" altLang="en-US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面向南方站立，然後左轉一個直角，她現在</a:t>
            </a:r>
            <a:endParaRPr lang="en-US" altLang="zh-TW" sz="2800" dirty="0">
              <a:solidFill>
                <a:schemeClr val="tx1"/>
              </a:solidFill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569913" eaLnBrk="1" hangingPunct="1">
              <a:spcAft>
                <a:spcPts val="1800"/>
              </a:spcAft>
              <a:defRPr/>
            </a:pPr>
            <a:r>
              <a:rPr lang="zh-TW" altLang="en-US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面向哪一方？</a:t>
            </a:r>
            <a:r>
              <a:rPr lang="zh-TW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　   </a:t>
            </a:r>
            <a:endParaRPr lang="en-US" altLang="zh-TW" sz="2800" dirty="0">
              <a:solidFill>
                <a:schemeClr val="tx1"/>
              </a:solidFill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eaLnBrk="1" hangingPunct="1">
              <a:spcAft>
                <a:spcPts val="1800"/>
              </a:spcAft>
              <a:defRPr/>
            </a:pPr>
            <a:r>
              <a:rPr lang="en-US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      </a:t>
            </a:r>
            <a:r>
              <a:rPr lang="zh-TW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A. 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東</a:t>
            </a:r>
            <a:r>
              <a:rPr lang="zh-TW" altLang="en-US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                   </a:t>
            </a:r>
            <a:r>
              <a:rPr lang="zh-TW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B. 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南</a:t>
            </a:r>
            <a:endParaRPr lang="en-US" altLang="zh-TW" sz="2800" dirty="0">
              <a:solidFill>
                <a:schemeClr val="tx1"/>
              </a:solidFill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eaLnBrk="1" hangingPunct="1">
              <a:spcAft>
                <a:spcPts val="1800"/>
              </a:spcAft>
              <a:defRPr/>
            </a:pPr>
            <a:r>
              <a:rPr lang="zh-TW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　   C.</a:t>
            </a:r>
            <a:r>
              <a:rPr lang="zh-TW" altLang="en-US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西</a:t>
            </a:r>
            <a:r>
              <a:rPr lang="en-US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                   </a:t>
            </a:r>
            <a:r>
              <a:rPr lang="zh-TW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D. 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北</a:t>
            </a:r>
            <a:endParaRPr lang="zh-TW" altLang="zh-TW" sz="2800" dirty="0">
              <a:solidFill>
                <a:schemeClr val="tx1"/>
              </a:solidFill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3" name="Text Box 218">
            <a:extLst>
              <a:ext uri="{FF2B5EF4-FFF2-40B4-BE49-F238E27FC236}">
                <a16:creationId xmlns:a16="http://schemas.microsoft.com/office/drawing/2014/main" id="{C9611F41-A762-7827-63AC-40AD7F2168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400" y="153988"/>
            <a:ext cx="56896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b="1">
                <a:solidFill>
                  <a:schemeClr val="tx1"/>
                </a:solidFill>
                <a:latin typeface="Arial" panose="020B0604020202020204" pitchFamily="34" charset="0"/>
              </a:rPr>
              <a:t>複習</a:t>
            </a:r>
            <a:r>
              <a:rPr lang="en-US" altLang="zh-CN" sz="3400" b="1">
                <a:solidFill>
                  <a:schemeClr val="tx1"/>
                </a:solidFill>
                <a:latin typeface="Arial" panose="020B0604020202020204" pitchFamily="34" charset="0"/>
              </a:rPr>
              <a:t>5</a:t>
            </a:r>
            <a:r>
              <a:rPr lang="en-US" altLang="zh-TW" sz="3400" b="1">
                <a:solidFill>
                  <a:schemeClr val="tx1"/>
                </a:solidFill>
                <a:latin typeface="Arial" panose="020B0604020202020204" pitchFamily="34" charset="0"/>
              </a:rPr>
              <a:t>  </a:t>
            </a:r>
            <a:r>
              <a:rPr lang="zh-TW" altLang="en-US" sz="3400" b="1">
                <a:solidFill>
                  <a:schemeClr val="tx1"/>
                </a:solidFill>
                <a:latin typeface="Arial" panose="020B0604020202020204" pitchFamily="34" charset="0"/>
              </a:rPr>
              <a:t>方向</a:t>
            </a:r>
          </a:p>
        </p:txBody>
      </p:sp>
      <p:pic>
        <p:nvPicPr>
          <p:cNvPr id="4" name="Picture 120">
            <a:extLst>
              <a:ext uri="{FF2B5EF4-FFF2-40B4-BE49-F238E27FC236}">
                <a16:creationId xmlns:a16="http://schemas.microsoft.com/office/drawing/2014/main" id="{DE2C7C44-AD36-5393-C3D6-7E87DCCE64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4492" y="2754313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Line 147">
            <a:extLst>
              <a:ext uri="{FF2B5EF4-FFF2-40B4-BE49-F238E27FC236}">
                <a16:creationId xmlns:a16="http://schemas.microsoft.com/office/drawing/2014/main" id="{74E5BF50-1854-4EEF-F020-ADB4F1414563}"/>
              </a:ext>
            </a:extLst>
          </p:cNvPr>
          <p:cNvSpPr>
            <a:spLocks noChangeShapeType="1"/>
          </p:cNvSpPr>
          <p:nvPr/>
        </p:nvSpPr>
        <p:spPr bwMode="auto">
          <a:xfrm>
            <a:off x="1006475" y="1466850"/>
            <a:ext cx="2743200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Line 147">
            <a:extLst>
              <a:ext uri="{FF2B5EF4-FFF2-40B4-BE49-F238E27FC236}">
                <a16:creationId xmlns:a16="http://schemas.microsoft.com/office/drawing/2014/main" id="{CB424A50-C441-9A7A-847E-C32EB11A7D40}"/>
              </a:ext>
            </a:extLst>
          </p:cNvPr>
          <p:cNvSpPr>
            <a:spLocks noChangeShapeType="1"/>
          </p:cNvSpPr>
          <p:nvPr/>
        </p:nvSpPr>
        <p:spPr bwMode="auto">
          <a:xfrm>
            <a:off x="4910138" y="1476375"/>
            <a:ext cx="2133600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8" name="组合 20">
            <a:extLst>
              <a:ext uri="{FF2B5EF4-FFF2-40B4-BE49-F238E27FC236}">
                <a16:creationId xmlns:a16="http://schemas.microsoft.com/office/drawing/2014/main" id="{32BA40DC-295A-FA6F-B5B2-1CBAA34A208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524000" y="3470275"/>
            <a:ext cx="1295400" cy="2355850"/>
            <a:chOff x="1076287" y="3713515"/>
            <a:chExt cx="902149" cy="1640807"/>
          </a:xfrm>
        </p:grpSpPr>
        <p:grpSp>
          <p:nvGrpSpPr>
            <p:cNvPr id="9" name="组合 14">
              <a:extLst>
                <a:ext uri="{FF2B5EF4-FFF2-40B4-BE49-F238E27FC236}">
                  <a16:creationId xmlns:a16="http://schemas.microsoft.com/office/drawing/2014/main" id="{F002B5DD-0F22-67DB-4D15-065FF6CCD86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76287" y="4020824"/>
              <a:ext cx="902149" cy="1333498"/>
              <a:chOff x="1108987" y="3581402"/>
              <a:chExt cx="902149" cy="1333498"/>
            </a:xfrm>
          </p:grpSpPr>
          <p:cxnSp>
            <p:nvCxnSpPr>
              <p:cNvPr id="11" name="直接箭头连接符 2">
                <a:extLst>
                  <a:ext uri="{FF2B5EF4-FFF2-40B4-BE49-F238E27FC236}">
                    <a16:creationId xmlns:a16="http://schemas.microsoft.com/office/drawing/2014/main" id="{E498ACE6-1392-2004-7F58-2CE9EABEA48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62273" y="3581468"/>
                <a:ext cx="0" cy="1333432"/>
              </a:xfrm>
              <a:prstGeom prst="straightConnector1">
                <a:avLst/>
              </a:prstGeom>
              <a:ln w="28575">
                <a:solidFill>
                  <a:srgbClr val="0066FF"/>
                </a:solidFill>
                <a:headEnd w="lg" len="med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5">
                <a:extLst>
                  <a:ext uri="{FF2B5EF4-FFF2-40B4-BE49-F238E27FC236}">
                    <a16:creationId xmlns:a16="http://schemas.microsoft.com/office/drawing/2014/main" id="{8A4EFC7A-245F-F325-6958-0646F46D77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08987" y="4190690"/>
                <a:ext cx="902149" cy="0"/>
              </a:xfrm>
              <a:prstGeom prst="line">
                <a:avLst/>
              </a:prstGeom>
              <a:ln w="28575">
                <a:solidFill>
                  <a:srgbClr val="0066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文本框 17">
              <a:extLst>
                <a:ext uri="{FF2B5EF4-FFF2-40B4-BE49-F238E27FC236}">
                  <a16:creationId xmlns:a16="http://schemas.microsoft.com/office/drawing/2014/main" id="{B9EC0150-9A3F-8467-1728-33F20EE367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71496" y="3713515"/>
              <a:ext cx="53339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rgbClr val="FF0000"/>
                  </a:solidFill>
                  <a:latin typeface="Times New Roman" panose="02020603050405020304" pitchFamily="18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>
                  <a:solidFill>
                    <a:srgbClr val="FF0000"/>
                  </a:solidFill>
                  <a:latin typeface="Times New Roman" panose="02020603050405020304" pitchFamily="18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>
                  <a:solidFill>
                    <a:srgbClr val="FF0000"/>
                  </a:solidFill>
                  <a:latin typeface="Times New Roman" panose="02020603050405020304" pitchFamily="18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>
                  <a:solidFill>
                    <a:srgbClr val="FF0000"/>
                  </a:solidFill>
                  <a:latin typeface="Times New Roman" panose="02020603050405020304" pitchFamily="18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>
                  <a:solidFill>
                    <a:srgbClr val="FF0000"/>
                  </a:solidFill>
                  <a:latin typeface="Times New Roman" panose="02020603050405020304" pitchFamily="18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rgbClr val="FF0000"/>
                  </a:solidFill>
                  <a:latin typeface="Times New Roman" panose="02020603050405020304" pitchFamily="18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rgbClr val="FF0000"/>
                  </a:solidFill>
                  <a:latin typeface="Times New Roman" panose="02020603050405020304" pitchFamily="18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rgbClr val="FF0000"/>
                  </a:solidFill>
                  <a:latin typeface="Times New Roman" panose="02020603050405020304" pitchFamily="18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rgbClr val="FF0000"/>
                  </a:solidFill>
                  <a:latin typeface="Times New Roman" panose="02020603050405020304" pitchFamily="18" charset="0"/>
                  <a:ea typeface="新細明體" panose="02020500000000000000" pitchFamily="18" charset="-120"/>
                </a:defRPr>
              </a:lvl9pPr>
            </a:lstStyle>
            <a:p>
              <a:r>
                <a:rPr lang="en-US" altLang="zh-CN" sz="2800">
                  <a:solidFill>
                    <a:srgbClr val="0066FF"/>
                  </a:solidFill>
                </a:rPr>
                <a:t>N</a:t>
              </a:r>
              <a:endParaRPr lang="zh-CN" altLang="en-US" sz="2800">
                <a:solidFill>
                  <a:srgbClr val="0066FF"/>
                </a:solidFill>
              </a:endParaRPr>
            </a:p>
          </p:txBody>
        </p:sp>
      </p:grpSp>
      <p:sp>
        <p:nvSpPr>
          <p:cNvPr id="13" name="笑脸 11">
            <a:extLst>
              <a:ext uri="{FF2B5EF4-FFF2-40B4-BE49-F238E27FC236}">
                <a16:creationId xmlns:a16="http://schemas.microsoft.com/office/drawing/2014/main" id="{127A8FAE-2322-B4C9-8016-02C71F4EEF3F}"/>
              </a:ext>
            </a:extLst>
          </p:cNvPr>
          <p:cNvSpPr>
            <a:spLocks noChangeAspect="1"/>
          </p:cNvSpPr>
          <p:nvPr/>
        </p:nvSpPr>
        <p:spPr>
          <a:xfrm>
            <a:off x="1839913" y="4500563"/>
            <a:ext cx="647700" cy="647700"/>
          </a:xfrm>
          <a:prstGeom prst="smileyFace">
            <a:avLst/>
          </a:prstGeom>
          <a:solidFill>
            <a:schemeClr val="bg1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文本框 31">
            <a:extLst>
              <a:ext uri="{FF2B5EF4-FFF2-40B4-BE49-F238E27FC236}">
                <a16:creationId xmlns:a16="http://schemas.microsoft.com/office/drawing/2014/main" id="{EE12A7A7-EB41-E5BC-25D1-C42BC847191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171700" y="5240338"/>
            <a:ext cx="5334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r>
              <a:rPr lang="zh-CN" altLang="en-US" sz="280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左</a:t>
            </a:r>
          </a:p>
        </p:txBody>
      </p:sp>
      <p:sp>
        <p:nvSpPr>
          <p:cNvPr id="15" name="文本框 32">
            <a:extLst>
              <a:ext uri="{FF2B5EF4-FFF2-40B4-BE49-F238E27FC236}">
                <a16:creationId xmlns:a16="http://schemas.microsoft.com/office/drawing/2014/main" id="{C9C3ACDD-8E2D-3125-EE53-B11BB7CEEB36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1600200" y="5246688"/>
            <a:ext cx="533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r>
              <a:rPr lang="zh-TW" altLang="en-US" sz="280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右</a:t>
            </a:r>
            <a:endParaRPr lang="zh-CN" altLang="en-US" sz="2800">
              <a:solidFill>
                <a:srgbClr val="0066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6" name="弧形 15">
            <a:extLst>
              <a:ext uri="{FF2B5EF4-FFF2-40B4-BE49-F238E27FC236}">
                <a16:creationId xmlns:a16="http://schemas.microsoft.com/office/drawing/2014/main" id="{40777C35-8FB5-8F53-1F79-6E48636C63B2}"/>
              </a:ext>
            </a:extLst>
          </p:cNvPr>
          <p:cNvSpPr>
            <a:spLocks/>
          </p:cNvSpPr>
          <p:nvPr/>
        </p:nvSpPr>
        <p:spPr>
          <a:xfrm>
            <a:off x="1658938" y="4311650"/>
            <a:ext cx="1079500" cy="1081088"/>
          </a:xfrm>
          <a:prstGeom prst="arc">
            <a:avLst>
              <a:gd name="adj1" fmla="val 21289879"/>
              <a:gd name="adj2" fmla="val 5536604"/>
            </a:avLst>
          </a:prstGeom>
          <a:ln w="28575">
            <a:solidFill>
              <a:srgbClr val="0066FF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17" name="Group 31">
            <a:extLst>
              <a:ext uri="{FF2B5EF4-FFF2-40B4-BE49-F238E27FC236}">
                <a16:creationId xmlns:a16="http://schemas.microsoft.com/office/drawing/2014/main" id="{0CBF4B1E-7550-EC83-235E-982923D607B2}"/>
              </a:ext>
            </a:extLst>
          </p:cNvPr>
          <p:cNvGrpSpPr>
            <a:grpSpLocks/>
          </p:cNvGrpSpPr>
          <p:nvPr/>
        </p:nvGrpSpPr>
        <p:grpSpPr bwMode="auto">
          <a:xfrm>
            <a:off x="4191000" y="3386138"/>
            <a:ext cx="2711450" cy="1011237"/>
            <a:chOff x="3470" y="1344"/>
            <a:chExt cx="1708" cy="637"/>
          </a:xfrm>
        </p:grpSpPr>
        <p:sp>
          <p:nvSpPr>
            <p:cNvPr id="18" name="Rounded Rectangle 9">
              <a:extLst>
                <a:ext uri="{FF2B5EF4-FFF2-40B4-BE49-F238E27FC236}">
                  <a16:creationId xmlns:a16="http://schemas.microsoft.com/office/drawing/2014/main" id="{271F5F7A-8FEA-6539-3F68-8832A28D58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0" y="1464"/>
              <a:ext cx="1708" cy="517"/>
            </a:xfrm>
            <a:prstGeom prst="roundRect">
              <a:avLst>
                <a:gd name="adj" fmla="val 16667"/>
              </a:avLst>
            </a:prstGeom>
            <a:noFill/>
            <a:ln w="25400" algn="ctr">
              <a:solidFill>
                <a:srgbClr val="0066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 kumimoji="1" sz="2400">
                  <a:solidFill>
                    <a:srgbClr val="FF0000"/>
                  </a:solidFill>
                  <a:latin typeface="Times New Roman" panose="02020603050405020304" pitchFamily="18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>
                  <a:solidFill>
                    <a:srgbClr val="FF0000"/>
                  </a:solidFill>
                  <a:latin typeface="Times New Roman" panose="02020603050405020304" pitchFamily="18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>
                  <a:solidFill>
                    <a:srgbClr val="FF0000"/>
                  </a:solidFill>
                  <a:latin typeface="Times New Roman" panose="02020603050405020304" pitchFamily="18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>
                  <a:solidFill>
                    <a:srgbClr val="FF0000"/>
                  </a:solidFill>
                  <a:latin typeface="Times New Roman" panose="02020603050405020304" pitchFamily="18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>
                  <a:solidFill>
                    <a:srgbClr val="FF0000"/>
                  </a:solidFill>
                  <a:latin typeface="Times New Roman" panose="02020603050405020304" pitchFamily="18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rgbClr val="FF0000"/>
                  </a:solidFill>
                  <a:latin typeface="Times New Roman" panose="02020603050405020304" pitchFamily="18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rgbClr val="FF0000"/>
                  </a:solidFill>
                  <a:latin typeface="Times New Roman" panose="02020603050405020304" pitchFamily="18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rgbClr val="FF0000"/>
                  </a:solidFill>
                  <a:latin typeface="Times New Roman" panose="02020603050405020304" pitchFamily="18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rgbClr val="FF0000"/>
                  </a:solidFill>
                  <a:latin typeface="Times New Roman" panose="02020603050405020304" pitchFamily="18" charset="0"/>
                  <a:ea typeface="新細明體" panose="02020500000000000000" pitchFamily="18" charset="-120"/>
                </a:defRPr>
              </a:lvl9pPr>
            </a:lstStyle>
            <a:p>
              <a:pPr eaLnBrk="1" hangingPunct="1"/>
              <a:r>
                <a:rPr lang="zh-TW" altLang="en-US" sz="2200">
                  <a:solidFill>
                    <a:srgbClr val="006666"/>
                  </a:solidFill>
                </a:rPr>
                <a:t>畫出草圖幫助解題。</a:t>
              </a:r>
              <a:endParaRPr lang="en-US" altLang="zh-TW" sz="2200">
                <a:solidFill>
                  <a:srgbClr val="006666"/>
                </a:solidFill>
              </a:endParaRPr>
            </a:p>
          </p:txBody>
        </p:sp>
        <p:sp>
          <p:nvSpPr>
            <p:cNvPr id="19" name="Rounded Rectangle 10">
              <a:extLst>
                <a:ext uri="{FF2B5EF4-FFF2-40B4-BE49-F238E27FC236}">
                  <a16:creationId xmlns:a16="http://schemas.microsoft.com/office/drawing/2014/main" id="{EB7A09C0-E71E-268E-6372-D533C116F3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1" y="1344"/>
              <a:ext cx="535" cy="185"/>
            </a:xfrm>
            <a:prstGeom prst="roundRect">
              <a:avLst>
                <a:gd name="adj" fmla="val 16667"/>
              </a:avLst>
            </a:prstGeom>
            <a:solidFill>
              <a:srgbClr val="006666"/>
            </a:solidFill>
            <a:ln w="25400" algn="ctr">
              <a:solidFill>
                <a:srgbClr val="00666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lnSpc>
                  <a:spcPts val="2400"/>
                </a:lnSpc>
                <a:defRPr/>
              </a:pPr>
              <a:r>
                <a:rPr lang="zh-TW" altLang="en-US" sz="2200" b="1" dirty="0">
                  <a:solidFill>
                    <a:srgbClr val="FFFFFF"/>
                  </a:solidFill>
                  <a:ea typeface="+mn-ea"/>
                </a:rPr>
                <a:t>提示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1823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4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/>
      <p:bldP spid="15" grpId="0"/>
    </p:bld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C8E6CC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58</Words>
  <Application>Microsoft Office PowerPoint</Application>
  <PresentationFormat>全屏显示(4:3)</PresentationFormat>
  <Paragraphs>10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標楷體</vt:lpstr>
      <vt:lpstr>Arial</vt:lpstr>
      <vt:lpstr>Calibri</vt:lpstr>
      <vt:lpstr>Calibri Light</vt:lpstr>
      <vt:lpstr>Times New Roman</vt:lpstr>
      <vt:lpstr>Office 佈景主題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2022-07-28T04:04:09Z</dcterms:created>
  <dcterms:modified xsi:type="dcterms:W3CDTF">2022-07-28T04:04:11Z</dcterms:modified>
</cp:coreProperties>
</file>