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>
            <a:extLst>
              <a:ext uri="{FF2B5EF4-FFF2-40B4-BE49-F238E27FC236}">
                <a16:creationId xmlns:a16="http://schemas.microsoft.com/office/drawing/2014/main" id="{84F42F7F-996F-5B4D-8692-258CF1276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262937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30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3. </a:t>
            </a:r>
            <a:r>
              <a:rPr lang="zh-TW" altLang="en-US" sz="2800" b="0" u="sng" dirty="0">
                <a:ea typeface="標楷體" panose="03000509000000000000" pitchFamily="65" charset="-120"/>
                <a:cs typeface="Arial" panose="020B0604020202020204" pitchFamily="34" charset="0"/>
              </a:rPr>
              <a:t>李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太太買了葡萄和車厘子，葡萄重   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kg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，比車厘子重    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kg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，她買的水果共重多少？</a:t>
            </a:r>
          </a:p>
          <a:p>
            <a:pPr eaLnBrk="1" hangingPunct="1">
              <a:spcAft>
                <a:spcPts val="2800"/>
              </a:spcAft>
            </a:pP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　   A.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kg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kg</a:t>
            </a:r>
          </a:p>
          <a:p>
            <a:pPr eaLnBrk="1" hangingPunct="1">
              <a:spcAft>
                <a:spcPts val="2000"/>
              </a:spcAft>
            </a:pP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　   C.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1kg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D.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kg</a:t>
            </a:r>
            <a:endParaRPr lang="zh-TW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Text Box 218">
            <a:extLst>
              <a:ext uri="{FF2B5EF4-FFF2-40B4-BE49-F238E27FC236}">
                <a16:creationId xmlns:a16="http://schemas.microsoft.com/office/drawing/2014/main" id="{19C75B70-7E84-7F6B-02AE-DDAF6FE949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666591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16  </a:t>
            </a:r>
            <a:r>
              <a:rPr lang="zh-HK" altLang="en-US" sz="3400" dirty="0"/>
              <a:t>分數計算</a:t>
            </a:r>
            <a:endParaRPr lang="zh-TW" altLang="en-US" sz="3400" dirty="0"/>
          </a:p>
        </p:txBody>
      </p:sp>
      <p:pic>
        <p:nvPicPr>
          <p:cNvPr id="5" name="Picture 120">
            <a:extLst>
              <a:ext uri="{FF2B5EF4-FFF2-40B4-BE49-F238E27FC236}">
                <a16:creationId xmlns:a16="http://schemas.microsoft.com/office/drawing/2014/main" id="{23EB071E-CD39-28BA-B21E-D0C9ACEC0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988" y="350520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159">
            <a:extLst>
              <a:ext uri="{FF2B5EF4-FFF2-40B4-BE49-F238E27FC236}">
                <a16:creationId xmlns:a16="http://schemas.microsoft.com/office/drawing/2014/main" id="{5ABE3E72-117D-E2DE-46BA-C9C99975BADA}"/>
              </a:ext>
            </a:extLst>
          </p:cNvPr>
          <p:cNvSpPr>
            <a:spLocks noChangeShapeType="1"/>
          </p:cNvSpPr>
          <p:nvPr/>
        </p:nvSpPr>
        <p:spPr bwMode="auto">
          <a:xfrm>
            <a:off x="5226050" y="1778000"/>
            <a:ext cx="1979613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组合 48">
            <a:extLst>
              <a:ext uri="{FF2B5EF4-FFF2-40B4-BE49-F238E27FC236}">
                <a16:creationId xmlns:a16="http://schemas.microsoft.com/office/drawing/2014/main" id="{0723996C-AAAA-CF39-C532-B0898F885D44}"/>
              </a:ext>
            </a:extLst>
          </p:cNvPr>
          <p:cNvGrpSpPr>
            <a:grpSpLocks/>
          </p:cNvGrpSpPr>
          <p:nvPr/>
        </p:nvGrpSpPr>
        <p:grpSpPr bwMode="auto">
          <a:xfrm>
            <a:off x="1254125" y="2533650"/>
            <a:ext cx="931863" cy="860425"/>
            <a:chOff x="5228748" y="4433500"/>
            <a:chExt cx="934154" cy="860425"/>
          </a:xfrm>
        </p:grpSpPr>
        <p:sp>
          <p:nvSpPr>
            <p:cNvPr id="11" name="Rectangle 1">
              <a:extLst>
                <a:ext uri="{FF2B5EF4-FFF2-40B4-BE49-F238E27FC236}">
                  <a16:creationId xmlns:a16="http://schemas.microsoft.com/office/drawing/2014/main" id="{50390033-820D-DB9F-873F-F4B419CED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1540" y="4433500"/>
              <a:ext cx="741362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7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8</a:t>
              </a:r>
              <a:endParaRPr lang="zh-TW" altLang="en-US" sz="2800" b="0"/>
            </a:p>
          </p:txBody>
        </p:sp>
        <p:cxnSp>
          <p:nvCxnSpPr>
            <p:cNvPr id="12" name="Straight Connector 10">
              <a:extLst>
                <a:ext uri="{FF2B5EF4-FFF2-40B4-BE49-F238E27FC236}">
                  <a16:creationId xmlns:a16="http://schemas.microsoft.com/office/drawing/2014/main" id="{F2555D79-F7CE-5A46-473B-B9AC73253364}"/>
                </a:ext>
              </a:extLst>
            </p:cNvPr>
            <p:cNvCxnSpPr/>
            <p:nvPr/>
          </p:nvCxnSpPr>
          <p:spPr bwMode="auto">
            <a:xfrm>
              <a:off x="5561352" y="4849425"/>
              <a:ext cx="50288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51">
              <a:extLst>
                <a:ext uri="{FF2B5EF4-FFF2-40B4-BE49-F238E27FC236}">
                  <a16:creationId xmlns:a16="http://schemas.microsoft.com/office/drawing/2014/main" id="{37849671-35AE-3F6F-6B44-36B4FCC961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8748" y="4604345"/>
              <a:ext cx="3855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en-US" altLang="zh-HK" sz="2800" b="0"/>
                <a:t>1</a:t>
              </a:r>
              <a:endParaRPr lang="zh-HK" altLang="en-US" sz="2800" b="0"/>
            </a:p>
          </p:txBody>
        </p:sp>
      </p:grpSp>
      <p:grpSp>
        <p:nvGrpSpPr>
          <p:cNvPr id="14" name="组合 48">
            <a:extLst>
              <a:ext uri="{FF2B5EF4-FFF2-40B4-BE49-F238E27FC236}">
                <a16:creationId xmlns:a16="http://schemas.microsoft.com/office/drawing/2014/main" id="{2A42620C-DA15-72FD-DB9A-E52DC792078F}"/>
              </a:ext>
            </a:extLst>
          </p:cNvPr>
          <p:cNvGrpSpPr>
            <a:grpSpLocks/>
          </p:cNvGrpSpPr>
          <p:nvPr/>
        </p:nvGrpSpPr>
        <p:grpSpPr bwMode="auto">
          <a:xfrm>
            <a:off x="4949825" y="2533650"/>
            <a:ext cx="915988" cy="860425"/>
            <a:chOff x="5244367" y="4433500"/>
            <a:chExt cx="918535" cy="860425"/>
          </a:xfrm>
        </p:grpSpPr>
        <p:sp>
          <p:nvSpPr>
            <p:cNvPr id="15" name="Rectangle 1">
              <a:extLst>
                <a:ext uri="{FF2B5EF4-FFF2-40B4-BE49-F238E27FC236}">
                  <a16:creationId xmlns:a16="http://schemas.microsoft.com/office/drawing/2014/main" id="{22AFC320-0E59-5D9C-2F43-B86AC6735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1540" y="4433500"/>
              <a:ext cx="741362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5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8</a:t>
              </a:r>
              <a:endParaRPr lang="zh-TW" altLang="en-US" sz="2800" b="0"/>
            </a:p>
          </p:txBody>
        </p:sp>
        <p:cxnSp>
          <p:nvCxnSpPr>
            <p:cNvPr id="16" name="Straight Connector 10">
              <a:extLst>
                <a:ext uri="{FF2B5EF4-FFF2-40B4-BE49-F238E27FC236}">
                  <a16:creationId xmlns:a16="http://schemas.microsoft.com/office/drawing/2014/main" id="{23E9E734-A479-86F9-BB7D-049424A14A49}"/>
                </a:ext>
              </a:extLst>
            </p:cNvPr>
            <p:cNvCxnSpPr/>
            <p:nvPr/>
          </p:nvCxnSpPr>
          <p:spPr bwMode="auto">
            <a:xfrm>
              <a:off x="5562750" y="4849425"/>
              <a:ext cx="50145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51">
              <a:extLst>
                <a:ext uri="{FF2B5EF4-FFF2-40B4-BE49-F238E27FC236}">
                  <a16:creationId xmlns:a16="http://schemas.microsoft.com/office/drawing/2014/main" id="{38080F00-7B51-C6FB-22D5-3C00DCE6C6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4367" y="4587821"/>
              <a:ext cx="3855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en-US" altLang="zh-HK" sz="2800" b="0"/>
                <a:t>1</a:t>
              </a:r>
              <a:endParaRPr lang="zh-HK" altLang="en-US" sz="2800" b="0"/>
            </a:p>
          </p:txBody>
        </p:sp>
      </p:grpSp>
      <p:grpSp>
        <p:nvGrpSpPr>
          <p:cNvPr id="18" name="组合 48">
            <a:extLst>
              <a:ext uri="{FF2B5EF4-FFF2-40B4-BE49-F238E27FC236}">
                <a16:creationId xmlns:a16="http://schemas.microsoft.com/office/drawing/2014/main" id="{3EB0ED5D-D99E-0D96-61C5-36BA96C65CEB}"/>
              </a:ext>
            </a:extLst>
          </p:cNvPr>
          <p:cNvGrpSpPr>
            <a:grpSpLocks/>
          </p:cNvGrpSpPr>
          <p:nvPr/>
        </p:nvGrpSpPr>
        <p:grpSpPr bwMode="auto">
          <a:xfrm>
            <a:off x="4932363" y="3309938"/>
            <a:ext cx="739775" cy="860425"/>
            <a:chOff x="5421540" y="4433500"/>
            <a:chExt cx="741362" cy="860425"/>
          </a:xfrm>
        </p:grpSpPr>
        <p:sp>
          <p:nvSpPr>
            <p:cNvPr id="19" name="Rectangle 1">
              <a:extLst>
                <a:ext uri="{FF2B5EF4-FFF2-40B4-BE49-F238E27FC236}">
                  <a16:creationId xmlns:a16="http://schemas.microsoft.com/office/drawing/2014/main" id="{1DF28112-52D5-9B5B-693B-484404AD05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1540" y="4433500"/>
              <a:ext cx="741362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3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4</a:t>
              </a:r>
              <a:endParaRPr lang="zh-TW" altLang="en-US" sz="2800" b="0"/>
            </a:p>
          </p:txBody>
        </p:sp>
        <p:cxnSp>
          <p:nvCxnSpPr>
            <p:cNvPr id="20" name="Straight Connector 10">
              <a:extLst>
                <a:ext uri="{FF2B5EF4-FFF2-40B4-BE49-F238E27FC236}">
                  <a16:creationId xmlns:a16="http://schemas.microsoft.com/office/drawing/2014/main" id="{EF48A2D5-6E62-56AF-20C3-77E4B4F551CA}"/>
                </a:ext>
              </a:extLst>
            </p:cNvPr>
            <p:cNvCxnSpPr/>
            <p:nvPr/>
          </p:nvCxnSpPr>
          <p:spPr bwMode="auto">
            <a:xfrm>
              <a:off x="5561540" y="4849425"/>
              <a:ext cx="50272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C5B2B6C7-AE8D-5C97-6785-C5E9090C44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4140" y="4285298"/>
            <a:ext cx="2743223" cy="576262"/>
          </a:xfrm>
          <a:prstGeom prst="rect">
            <a:avLst/>
          </a:prstGeom>
          <a:solidFill>
            <a:srgbClr val="FFCCFF"/>
          </a:solidFill>
          <a:ln w="19050" algn="ctr">
            <a:solidFill>
              <a:srgbClr val="0066FF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F05969F-427C-6CB7-D733-71E55055F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4141" y="5162550"/>
            <a:ext cx="2208834" cy="576263"/>
          </a:xfrm>
          <a:prstGeom prst="rect">
            <a:avLst/>
          </a:prstGeom>
          <a:solidFill>
            <a:srgbClr val="CCFFCC"/>
          </a:solidFill>
          <a:ln w="19050" algn="ctr">
            <a:solidFill>
              <a:srgbClr val="0066FF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23" name="右大括号 4">
            <a:extLst>
              <a:ext uri="{FF2B5EF4-FFF2-40B4-BE49-F238E27FC236}">
                <a16:creationId xmlns:a16="http://schemas.microsoft.com/office/drawing/2014/main" id="{24A0AA59-F40B-2D4D-5865-E909D07A38B1}"/>
              </a:ext>
            </a:extLst>
          </p:cNvPr>
          <p:cNvSpPr>
            <a:spLocks/>
          </p:cNvSpPr>
          <p:nvPr/>
        </p:nvSpPr>
        <p:spPr bwMode="auto">
          <a:xfrm>
            <a:off x="4356102" y="4285298"/>
            <a:ext cx="250825" cy="1453515"/>
          </a:xfrm>
          <a:prstGeom prst="rightBrace">
            <a:avLst>
              <a:gd name="adj1" fmla="val 33041"/>
              <a:gd name="adj2" fmla="val 50000"/>
            </a:avLst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6D19EE7-C2EE-E74E-05B8-05F9B4E5C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743" y="5183188"/>
            <a:ext cx="1330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400" b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車厘子</a:t>
            </a:r>
            <a:endParaRPr lang="zh-HK" altLang="en-US" sz="240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3912F83-3583-3B3F-8247-83E51B1D87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893" y="431546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葡萄</a:t>
            </a:r>
            <a:endParaRPr lang="zh-HK" altLang="en-US" sz="240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6" name="Line 159">
            <a:extLst>
              <a:ext uri="{FF2B5EF4-FFF2-40B4-BE49-F238E27FC236}">
                <a16:creationId xmlns:a16="http://schemas.microsoft.com/office/drawing/2014/main" id="{4392457A-176E-FDAA-69B3-9097FE259722}"/>
              </a:ext>
            </a:extLst>
          </p:cNvPr>
          <p:cNvSpPr>
            <a:spLocks noChangeShapeType="1"/>
          </p:cNvSpPr>
          <p:nvPr/>
        </p:nvSpPr>
        <p:spPr bwMode="auto">
          <a:xfrm>
            <a:off x="827088" y="2409825"/>
            <a:ext cx="2232025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159">
            <a:extLst>
              <a:ext uri="{FF2B5EF4-FFF2-40B4-BE49-F238E27FC236}">
                <a16:creationId xmlns:a16="http://schemas.microsoft.com/office/drawing/2014/main" id="{7B5F2E84-3EB9-CA79-BFAC-706B60CF6296}"/>
              </a:ext>
            </a:extLst>
          </p:cNvPr>
          <p:cNvSpPr>
            <a:spLocks noChangeShapeType="1"/>
          </p:cNvSpPr>
          <p:nvPr/>
        </p:nvSpPr>
        <p:spPr bwMode="auto">
          <a:xfrm>
            <a:off x="7531100" y="1665288"/>
            <a:ext cx="719138" cy="1587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" name="组合 48">
            <a:extLst>
              <a:ext uri="{FF2B5EF4-FFF2-40B4-BE49-F238E27FC236}">
                <a16:creationId xmlns:a16="http://schemas.microsoft.com/office/drawing/2014/main" id="{8082B9CE-2F7F-A1E7-F290-15B3FABFD80F}"/>
              </a:ext>
            </a:extLst>
          </p:cNvPr>
          <p:cNvGrpSpPr>
            <a:grpSpLocks/>
          </p:cNvGrpSpPr>
          <p:nvPr/>
        </p:nvGrpSpPr>
        <p:grpSpPr bwMode="auto">
          <a:xfrm>
            <a:off x="2527300" y="4285298"/>
            <a:ext cx="1011238" cy="655637"/>
            <a:chOff x="5421541" y="4433504"/>
            <a:chExt cx="1014827" cy="657013"/>
          </a:xfrm>
        </p:grpSpPr>
        <p:sp>
          <p:nvSpPr>
            <p:cNvPr id="29" name="Rectangle 1">
              <a:extLst>
                <a:ext uri="{FF2B5EF4-FFF2-40B4-BE49-F238E27FC236}">
                  <a16:creationId xmlns:a16="http://schemas.microsoft.com/office/drawing/2014/main" id="{985B980E-AD15-5105-6D38-E075DC44B9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1541" y="4433504"/>
              <a:ext cx="741362" cy="65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ts val="2200"/>
                </a:lnSpc>
              </a:pPr>
              <a:r>
                <a:rPr lang="en-US" altLang="zh-TW" sz="2400" b="0">
                  <a:solidFill>
                    <a:srgbClr val="0066FF"/>
                  </a:solidFill>
                </a:rPr>
                <a:t>7</a:t>
              </a:r>
            </a:p>
            <a:p>
              <a:pPr algn="ctr" eaLnBrk="1" hangingPunct="1">
                <a:lnSpc>
                  <a:spcPts val="2200"/>
                </a:lnSpc>
              </a:pPr>
              <a:r>
                <a:rPr lang="en-US" altLang="zh-TW" sz="2400" b="0">
                  <a:solidFill>
                    <a:srgbClr val="0066FF"/>
                  </a:solidFill>
                </a:rPr>
                <a:t>8</a:t>
              </a:r>
              <a:endParaRPr lang="zh-TW" altLang="en-US" sz="2400" b="0">
                <a:solidFill>
                  <a:srgbClr val="0066FF"/>
                </a:solidFill>
              </a:endParaRPr>
            </a:p>
          </p:txBody>
        </p:sp>
        <p:cxnSp>
          <p:nvCxnSpPr>
            <p:cNvPr id="30" name="Straight Connector 10">
              <a:extLst>
                <a:ext uri="{FF2B5EF4-FFF2-40B4-BE49-F238E27FC236}">
                  <a16:creationId xmlns:a16="http://schemas.microsoft.com/office/drawing/2014/main" id="{66FBDADB-EDDB-02FC-1C63-6601D33032A9}"/>
                </a:ext>
              </a:extLst>
            </p:cNvPr>
            <p:cNvCxnSpPr/>
            <p:nvPr/>
          </p:nvCxnSpPr>
          <p:spPr bwMode="auto">
            <a:xfrm>
              <a:off x="5622276" y="4710309"/>
              <a:ext cx="360048" cy="0"/>
            </a:xfrm>
            <a:prstGeom prst="line">
              <a:avLst/>
            </a:prstGeom>
            <a:ln w="19050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51">
              <a:extLst>
                <a:ext uri="{FF2B5EF4-FFF2-40B4-BE49-F238E27FC236}">
                  <a16:creationId xmlns:a16="http://schemas.microsoft.com/office/drawing/2014/main" id="{708C326A-78AD-B39A-5895-6CA701C959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25020" y="4511476"/>
              <a:ext cx="511348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en-US" altLang="zh-HK" sz="2400" b="0">
                  <a:solidFill>
                    <a:srgbClr val="0066FF"/>
                  </a:solidFill>
                </a:rPr>
                <a:t>kg</a:t>
              </a:r>
              <a:endParaRPr lang="zh-HK" altLang="en-US" sz="2400" b="0">
                <a:solidFill>
                  <a:srgbClr val="0066FF"/>
                </a:solidFill>
              </a:endParaRPr>
            </a:p>
          </p:txBody>
        </p:sp>
      </p:grpSp>
      <p:grpSp>
        <p:nvGrpSpPr>
          <p:cNvPr id="32" name="组合 48">
            <a:extLst>
              <a:ext uri="{FF2B5EF4-FFF2-40B4-BE49-F238E27FC236}">
                <a16:creationId xmlns:a16="http://schemas.microsoft.com/office/drawing/2014/main" id="{07D36358-A35B-2B3D-2E3A-E62C51466657}"/>
              </a:ext>
            </a:extLst>
          </p:cNvPr>
          <p:cNvGrpSpPr>
            <a:grpSpLocks/>
          </p:cNvGrpSpPr>
          <p:nvPr/>
        </p:nvGrpSpPr>
        <p:grpSpPr bwMode="auto">
          <a:xfrm>
            <a:off x="3635374" y="5797230"/>
            <a:ext cx="1031875" cy="657225"/>
            <a:chOff x="5421540" y="4433500"/>
            <a:chExt cx="1034325" cy="657013"/>
          </a:xfrm>
        </p:grpSpPr>
        <p:sp>
          <p:nvSpPr>
            <p:cNvPr id="33" name="Rectangle 1">
              <a:extLst>
                <a:ext uri="{FF2B5EF4-FFF2-40B4-BE49-F238E27FC236}">
                  <a16:creationId xmlns:a16="http://schemas.microsoft.com/office/drawing/2014/main" id="{A9ED5D7C-F231-217B-F295-688917C28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1540" y="4433500"/>
              <a:ext cx="741362" cy="65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ts val="2200"/>
                </a:lnSpc>
              </a:pPr>
              <a:r>
                <a:rPr lang="en-US" altLang="zh-TW" sz="2400" b="0">
                  <a:solidFill>
                    <a:srgbClr val="0066FF"/>
                  </a:solidFill>
                </a:rPr>
                <a:t>1</a:t>
              </a:r>
            </a:p>
            <a:p>
              <a:pPr algn="ctr" eaLnBrk="1" hangingPunct="1">
                <a:lnSpc>
                  <a:spcPts val="2200"/>
                </a:lnSpc>
              </a:pPr>
              <a:r>
                <a:rPr lang="en-US" altLang="zh-TW" sz="2400" b="0">
                  <a:solidFill>
                    <a:srgbClr val="0066FF"/>
                  </a:solidFill>
                </a:rPr>
                <a:t>8</a:t>
              </a:r>
              <a:endParaRPr lang="zh-TW" altLang="en-US" sz="2400" b="0">
                <a:solidFill>
                  <a:srgbClr val="0066FF"/>
                </a:solidFill>
              </a:endParaRPr>
            </a:p>
          </p:txBody>
        </p:sp>
        <p:cxnSp>
          <p:nvCxnSpPr>
            <p:cNvPr id="34" name="Straight Connector 10">
              <a:extLst>
                <a:ext uri="{FF2B5EF4-FFF2-40B4-BE49-F238E27FC236}">
                  <a16:creationId xmlns:a16="http://schemas.microsoft.com/office/drawing/2014/main" id="{1E44F4CC-616A-6344-A47E-B277BB0E443B}"/>
                </a:ext>
              </a:extLst>
            </p:cNvPr>
            <p:cNvCxnSpPr/>
            <p:nvPr/>
          </p:nvCxnSpPr>
          <p:spPr bwMode="auto">
            <a:xfrm>
              <a:off x="5622040" y="4709636"/>
              <a:ext cx="361218" cy="0"/>
            </a:xfrm>
            <a:prstGeom prst="line">
              <a:avLst/>
            </a:prstGeom>
            <a:ln w="19050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51">
              <a:extLst>
                <a:ext uri="{FF2B5EF4-FFF2-40B4-BE49-F238E27FC236}">
                  <a16:creationId xmlns:a16="http://schemas.microsoft.com/office/drawing/2014/main" id="{884A3D5B-EBA1-E929-7FBF-35E23AC220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4378" y="4525118"/>
              <a:ext cx="511487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en-US" altLang="zh-TW" sz="2400" b="0" dirty="0">
                  <a:solidFill>
                    <a:srgbClr val="0066FF"/>
                  </a:solidFill>
                </a:rPr>
                <a:t>kg</a:t>
              </a:r>
              <a:endParaRPr lang="zh-HK" altLang="en-US" sz="2400" b="0" dirty="0">
                <a:solidFill>
                  <a:srgbClr val="0066FF"/>
                </a:solidFill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004BCE2C-9C90-8A57-E51F-F4CA5FB3D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852" y="4773615"/>
            <a:ext cx="81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？</a:t>
            </a:r>
            <a:r>
              <a:rPr lang="en-US" altLang="zh-TW" sz="24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kg</a:t>
            </a:r>
            <a:endParaRPr lang="zh-HK" altLang="en-US" sz="240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7" name="右大括号 148">
            <a:extLst>
              <a:ext uri="{FF2B5EF4-FFF2-40B4-BE49-F238E27FC236}">
                <a16:creationId xmlns:a16="http://schemas.microsoft.com/office/drawing/2014/main" id="{03164A54-1B9C-862B-096F-7E0A4FC19960}"/>
              </a:ext>
            </a:extLst>
          </p:cNvPr>
          <p:cNvSpPr>
            <a:spLocks/>
          </p:cNvSpPr>
          <p:nvPr/>
        </p:nvSpPr>
        <p:spPr bwMode="auto">
          <a:xfrm rot="5400000">
            <a:off x="3961087" y="4698801"/>
            <a:ext cx="150813" cy="521733"/>
          </a:xfrm>
          <a:prstGeom prst="rightBrace">
            <a:avLst>
              <a:gd name="adj1" fmla="val 28659"/>
              <a:gd name="adj2" fmla="val 50000"/>
            </a:avLst>
          </a:prstGeom>
          <a:noFill/>
          <a:ln w="19050" algn="ctr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grpSp>
        <p:nvGrpSpPr>
          <p:cNvPr id="38" name="Group 15">
            <a:extLst>
              <a:ext uri="{FF2B5EF4-FFF2-40B4-BE49-F238E27FC236}">
                <a16:creationId xmlns:a16="http://schemas.microsoft.com/office/drawing/2014/main" id="{776A024D-E747-732D-F2C7-1614D7117A74}"/>
              </a:ext>
            </a:extLst>
          </p:cNvPr>
          <p:cNvGrpSpPr>
            <a:grpSpLocks/>
          </p:cNvGrpSpPr>
          <p:nvPr/>
        </p:nvGrpSpPr>
        <p:grpSpPr bwMode="auto">
          <a:xfrm>
            <a:off x="5618382" y="4269110"/>
            <a:ext cx="2927350" cy="1298575"/>
            <a:chOff x="576" y="2352"/>
            <a:chExt cx="1844" cy="818"/>
          </a:xfrm>
        </p:grpSpPr>
        <p:sp>
          <p:nvSpPr>
            <p:cNvPr id="39" name="Rounded Rectangle 9">
              <a:extLst>
                <a:ext uri="{FF2B5EF4-FFF2-40B4-BE49-F238E27FC236}">
                  <a16:creationId xmlns:a16="http://schemas.microsoft.com/office/drawing/2014/main" id="{F1A81B35-E9CC-1A3E-0CA8-2C85D8930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2472"/>
              <a:ext cx="1844" cy="698"/>
            </a:xfrm>
            <a:prstGeom prst="roundRect">
              <a:avLst>
                <a:gd name="adj" fmla="val 16667"/>
              </a:avLst>
            </a:prstGeom>
            <a:noFill/>
            <a:ln w="25400" algn="ctr">
              <a:solidFill>
                <a:srgbClr val="0066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zh-TW" altLang="en-US" sz="2200" b="0">
                  <a:solidFill>
                    <a:srgbClr val="006666"/>
                  </a:solidFill>
                  <a:latin typeface="Times New Roman" panose="02020603050405020304" pitchFamily="18" charset="0"/>
                </a:rPr>
                <a:t>從圖解法可知，須先求出車厘子的重量。</a:t>
              </a:r>
              <a:endParaRPr lang="en-US" altLang="zh-TW" sz="2200" b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0" name="Rounded Rectangle 10">
              <a:extLst>
                <a:ext uri="{FF2B5EF4-FFF2-40B4-BE49-F238E27FC236}">
                  <a16:creationId xmlns:a16="http://schemas.microsoft.com/office/drawing/2014/main" id="{36E21B0F-6336-50EB-99AB-D08BE543E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" y="2352"/>
              <a:ext cx="535" cy="185"/>
            </a:xfrm>
            <a:prstGeom prst="roundRect">
              <a:avLst>
                <a:gd name="adj" fmla="val 16667"/>
              </a:avLst>
            </a:prstGeom>
            <a:solidFill>
              <a:srgbClr val="006666"/>
            </a:solidFill>
            <a:ln w="25400" algn="ctr">
              <a:solidFill>
                <a:srgbClr val="006666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>
                <a:lnSpc>
                  <a:spcPts val="2400"/>
                </a:lnSpc>
              </a:pPr>
              <a:r>
                <a:rPr lang="zh-TW" altLang="en-US" sz="2200">
                  <a:solidFill>
                    <a:srgbClr val="FFFFFF"/>
                  </a:solidFill>
                  <a:ea typeface="SimSun" panose="02010600030101010101" pitchFamily="2" charset="-122"/>
                </a:rPr>
                <a:t>提示</a:t>
              </a:r>
            </a:p>
          </p:txBody>
        </p:sp>
      </p:grpSp>
      <p:cxnSp>
        <p:nvCxnSpPr>
          <p:cNvPr id="49" name="直接箭头连接符 10">
            <a:extLst>
              <a:ext uri="{FF2B5EF4-FFF2-40B4-BE49-F238E27FC236}">
                <a16:creationId xmlns:a16="http://schemas.microsoft.com/office/drawing/2014/main" id="{8FB75480-C8B5-8969-4E6E-6B5B15F93F8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42569" y="5099033"/>
            <a:ext cx="0" cy="648000"/>
          </a:xfrm>
          <a:prstGeom prst="straightConnector1">
            <a:avLst/>
          </a:prstGeom>
          <a:noFill/>
          <a:ln w="9525" algn="ctr">
            <a:solidFill>
              <a:srgbClr val="0066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5" name="组合 48">
            <a:extLst>
              <a:ext uri="{FF2B5EF4-FFF2-40B4-BE49-F238E27FC236}">
                <a16:creationId xmlns:a16="http://schemas.microsoft.com/office/drawing/2014/main" id="{74A89031-9914-528E-F781-2DDD8B21B77D}"/>
              </a:ext>
            </a:extLst>
          </p:cNvPr>
          <p:cNvGrpSpPr>
            <a:grpSpLocks/>
          </p:cNvGrpSpPr>
          <p:nvPr/>
        </p:nvGrpSpPr>
        <p:grpSpPr bwMode="auto">
          <a:xfrm>
            <a:off x="6108700" y="1012825"/>
            <a:ext cx="741363" cy="860425"/>
            <a:chOff x="5421540" y="4433500"/>
            <a:chExt cx="741362" cy="860425"/>
          </a:xfrm>
        </p:grpSpPr>
        <p:sp>
          <p:nvSpPr>
            <p:cNvPr id="66" name="Rectangle 1">
              <a:extLst>
                <a:ext uri="{FF2B5EF4-FFF2-40B4-BE49-F238E27FC236}">
                  <a16:creationId xmlns:a16="http://schemas.microsoft.com/office/drawing/2014/main" id="{D5792060-C7F2-2995-2895-37CE6AE298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1540" y="4433500"/>
              <a:ext cx="741362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7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8</a:t>
              </a:r>
              <a:endParaRPr lang="zh-TW" altLang="en-US" sz="2800" b="0"/>
            </a:p>
          </p:txBody>
        </p:sp>
        <p:cxnSp>
          <p:nvCxnSpPr>
            <p:cNvPr id="67" name="Straight Connector 10">
              <a:extLst>
                <a:ext uri="{FF2B5EF4-FFF2-40B4-BE49-F238E27FC236}">
                  <a16:creationId xmlns:a16="http://schemas.microsoft.com/office/drawing/2014/main" id="{1043874C-767F-9FD3-5AAB-B68C2C416D78}"/>
                </a:ext>
              </a:extLst>
            </p:cNvPr>
            <p:cNvCxnSpPr/>
            <p:nvPr/>
          </p:nvCxnSpPr>
          <p:spPr bwMode="auto">
            <a:xfrm>
              <a:off x="5561240" y="4849425"/>
              <a:ext cx="50323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48">
            <a:extLst>
              <a:ext uri="{FF2B5EF4-FFF2-40B4-BE49-F238E27FC236}">
                <a16:creationId xmlns:a16="http://schemas.microsoft.com/office/drawing/2014/main" id="{7202F3FA-F071-C368-C964-EF2CD58CB288}"/>
              </a:ext>
            </a:extLst>
          </p:cNvPr>
          <p:cNvGrpSpPr>
            <a:grpSpLocks/>
          </p:cNvGrpSpPr>
          <p:nvPr/>
        </p:nvGrpSpPr>
        <p:grpSpPr bwMode="auto">
          <a:xfrm>
            <a:off x="1900238" y="1651000"/>
            <a:ext cx="741362" cy="860425"/>
            <a:chOff x="5421540" y="4433500"/>
            <a:chExt cx="741362" cy="860425"/>
          </a:xfrm>
        </p:grpSpPr>
        <p:sp>
          <p:nvSpPr>
            <p:cNvPr id="69" name="Rectangle 1">
              <a:extLst>
                <a:ext uri="{FF2B5EF4-FFF2-40B4-BE49-F238E27FC236}">
                  <a16:creationId xmlns:a16="http://schemas.microsoft.com/office/drawing/2014/main" id="{EF8683EE-25BC-BEC1-749B-712E84A96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1540" y="4433500"/>
              <a:ext cx="741362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1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8</a:t>
              </a:r>
              <a:endParaRPr lang="zh-TW" altLang="en-US" sz="2800" b="0"/>
            </a:p>
          </p:txBody>
        </p:sp>
        <p:cxnSp>
          <p:nvCxnSpPr>
            <p:cNvPr id="70" name="Straight Connector 10">
              <a:extLst>
                <a:ext uri="{FF2B5EF4-FFF2-40B4-BE49-F238E27FC236}">
                  <a16:creationId xmlns:a16="http://schemas.microsoft.com/office/drawing/2014/main" id="{1ABCEB34-B872-84E7-769B-6FD148F2A902}"/>
                </a:ext>
              </a:extLst>
            </p:cNvPr>
            <p:cNvCxnSpPr/>
            <p:nvPr/>
          </p:nvCxnSpPr>
          <p:spPr bwMode="auto">
            <a:xfrm>
              <a:off x="5561240" y="4849425"/>
              <a:ext cx="50323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直線接點 72">
            <a:extLst>
              <a:ext uri="{FF2B5EF4-FFF2-40B4-BE49-F238E27FC236}">
                <a16:creationId xmlns:a16="http://schemas.microsoft.com/office/drawing/2014/main" id="{19D00629-A9BC-B842-DEAF-C7A1462117AD}"/>
              </a:ext>
            </a:extLst>
          </p:cNvPr>
          <p:cNvCxnSpPr/>
          <p:nvPr/>
        </p:nvCxnSpPr>
        <p:spPr>
          <a:xfrm flipV="1">
            <a:off x="3760788" y="4859656"/>
            <a:ext cx="0" cy="324000"/>
          </a:xfrm>
          <a:prstGeom prst="line">
            <a:avLst/>
          </a:prstGeom>
          <a:ln w="19050">
            <a:solidFill>
              <a:srgbClr val="0066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/>
      <p:bldP spid="25" grpId="0"/>
      <p:bldP spid="36" grpId="0"/>
      <p:bldP spid="37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98</Words>
  <Application>Microsoft Office PowerPoint</Application>
  <PresentationFormat>全屏显示(4:3)</PresentationFormat>
  <Paragraphs>27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2022-08-05T09:13:07Z</dcterms:created>
  <dcterms:modified xsi:type="dcterms:W3CDTF">2022-08-05T09:13:12Z</dcterms:modified>
</cp:coreProperties>
</file>