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66FF"/>
    <a:srgbClr val="FFB9FF"/>
    <a:srgbClr val="ABE9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2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18">
            <a:extLst>
              <a:ext uri="{FF2B5EF4-FFF2-40B4-BE49-F238E27FC236}">
                <a16:creationId xmlns:a16="http://schemas.microsoft.com/office/drawing/2014/main" id="{E709BCA6-0940-5DD5-5B15-3C2792F2A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68611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10  </a:t>
            </a:r>
            <a:r>
              <a:rPr lang="zh-TW" altLang="en-US" sz="3400" dirty="0"/>
              <a:t>整數四則混合計算</a:t>
            </a:r>
            <a:r>
              <a:rPr lang="en-US" altLang="zh-TW" sz="3400" dirty="0"/>
              <a:t>(</a:t>
            </a:r>
            <a:r>
              <a:rPr lang="zh-TW" altLang="en-US" sz="3400" dirty="0"/>
              <a:t>二</a:t>
            </a:r>
            <a:r>
              <a:rPr lang="en-US" altLang="zh-TW" sz="3400" dirty="0"/>
              <a:t>)</a:t>
            </a:r>
            <a:endParaRPr lang="zh-TW" altLang="en-US" sz="3400" dirty="0"/>
          </a:p>
        </p:txBody>
      </p:sp>
      <p:sp>
        <p:nvSpPr>
          <p:cNvPr id="4" name="Line 152">
            <a:extLst>
              <a:ext uri="{FF2B5EF4-FFF2-40B4-BE49-F238E27FC236}">
                <a16:creationId xmlns:a16="http://schemas.microsoft.com/office/drawing/2014/main" id="{64EC816D-269D-06B6-C250-42AD4FE6066E}"/>
              </a:ext>
            </a:extLst>
          </p:cNvPr>
          <p:cNvSpPr>
            <a:spLocks noChangeShapeType="1"/>
          </p:cNvSpPr>
          <p:nvPr/>
        </p:nvSpPr>
        <p:spPr bwMode="auto">
          <a:xfrm>
            <a:off x="4702175" y="2598738"/>
            <a:ext cx="3470275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05467C8-0EE5-2CA4-C3C6-0EC25C35A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2288" y="3286910"/>
            <a:ext cx="3775075" cy="622300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︰</a:t>
            </a:r>
            <a:r>
              <a:rPr lang="zh-CN" altLang="en-US" sz="2800" b="0" u="sng" dirty="0">
                <a:ea typeface="SimSun" panose="02010600030101010101" pitchFamily="2" charset="-122"/>
              </a:rPr>
              <a:t>    </a:t>
            </a:r>
            <a:r>
              <a:rPr lang="zh-TW" altLang="en-US" sz="2800" b="0" u="sng" dirty="0">
                <a:ea typeface="SimSun" panose="02010600030101010101" pitchFamily="2" charset="-122"/>
              </a:rPr>
              <a:t>            </a:t>
            </a:r>
            <a:r>
              <a:rPr lang="zh-CN" altLang="en-US" sz="2800" b="0" dirty="0">
                <a:latin typeface="標楷體" panose="03000509000000000000" pitchFamily="65" charset="-120"/>
                <a:ea typeface="標楷體" panose="03000509000000000000" pitchFamily="65" charset="-120"/>
              </a:rPr>
              <a:t>個</a:t>
            </a:r>
            <a:endParaRPr lang="zh-TW" altLang="en-US" sz="2800" b="0" dirty="0">
              <a:ea typeface="標楷體" panose="03000509000000000000" pitchFamily="65" charset="-120"/>
            </a:endParaRPr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id="{D7CCC646-A2B7-D1C3-40D1-2BAFE9C43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637587" cy="292471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623888" indent="-623888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576000" eaLnBrk="1" hangingPunct="1">
              <a:spcAft>
                <a:spcPct val="540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6.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超級市場購入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箱玻璃杯，每箱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48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個，搬運時打破了一些。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(a)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打破的玻璃杯數目是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36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54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的最大公因數，    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ct val="540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即打破玻璃杯多少個？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只須寫出答案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)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[2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</a:p>
          <a:p>
            <a:pPr eaLnBrk="1" hangingPunct="1">
              <a:lnSpc>
                <a:spcPct val="150000"/>
              </a:lnSpc>
              <a:spcAft>
                <a:spcPct val="54000"/>
              </a:spcAft>
              <a:defRPr/>
            </a:pPr>
            <a:endParaRPr lang="en-US" altLang="zh-TW" sz="2800" b="0" u="sng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10BDACDD-0E54-48F9-949A-B867C7411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1508" y="4098002"/>
            <a:ext cx="45058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可用短除法求最大公因數。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:a16="http://schemas.microsoft.com/office/drawing/2014/main" id="{92E59246-8E5F-AE2F-008D-323FDF4D7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637587" cy="2108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3888" indent="-623888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576000" eaLnBrk="1" hangingPunct="1">
              <a:spcAft>
                <a:spcPts val="12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6.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超級市場購入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箱玻璃杯，每箱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48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個，搬運時打破了一些。</a:t>
            </a:r>
          </a:p>
          <a:p>
            <a:pPr eaLnBrk="1" hangingPunct="1">
              <a:spcAft>
                <a:spcPts val="6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(b)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若把餘下完好的玻璃杯每半打包裝成一盒，共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可裝成多少盒？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[4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en-US" altLang="zh-TW" sz="2800" b="0" u="sng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279B3FCD-04A8-1520-AA6D-78627E70C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68611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10  </a:t>
            </a:r>
            <a:r>
              <a:rPr lang="zh-TW" altLang="en-US" sz="3400" dirty="0"/>
              <a:t>整數四則混合計算</a:t>
            </a:r>
            <a:r>
              <a:rPr lang="en-US" altLang="zh-TW" sz="3400" dirty="0"/>
              <a:t>(</a:t>
            </a:r>
            <a:r>
              <a:rPr lang="zh-TW" altLang="en-US" sz="3400" dirty="0"/>
              <a:t>二</a:t>
            </a:r>
            <a:r>
              <a:rPr lang="en-US" altLang="zh-TW" sz="3400" dirty="0"/>
              <a:t>)</a:t>
            </a:r>
            <a:endParaRPr lang="zh-TW" altLang="en-US" sz="3400" dirty="0"/>
          </a:p>
        </p:txBody>
      </p:sp>
      <p:sp>
        <p:nvSpPr>
          <p:cNvPr id="4" name="Line 152">
            <a:extLst>
              <a:ext uri="{FF2B5EF4-FFF2-40B4-BE49-F238E27FC236}">
                <a16:creationId xmlns:a16="http://schemas.microsoft.com/office/drawing/2014/main" id="{AE75788F-B7AD-5656-06F4-0BE106310C97}"/>
              </a:ext>
            </a:extLst>
          </p:cNvPr>
          <p:cNvSpPr>
            <a:spLocks noChangeShapeType="1"/>
          </p:cNvSpPr>
          <p:nvPr/>
        </p:nvSpPr>
        <p:spPr bwMode="auto">
          <a:xfrm>
            <a:off x="5086350" y="2505075"/>
            <a:ext cx="2843213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5481A268-48ED-7DB5-E5C6-232F033D34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6890" y="3040184"/>
            <a:ext cx="7206696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由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(a)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問可知，可知打破玻璃杯的數目。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完好的玻璃杯數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目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  <a:p>
            <a:pPr>
              <a:spcAft>
                <a:spcPts val="600"/>
              </a:spcAft>
            </a:pP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= 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購入的玻璃杯總數－打破的玻璃杯數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目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  <a:p>
            <a:pPr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共可裝成的盒數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= 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完好的玻璃杯數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目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÷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每盒的玻璃杯數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目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  <p:sp>
        <p:nvSpPr>
          <p:cNvPr id="8" name="Line 152">
            <a:extLst>
              <a:ext uri="{FF2B5EF4-FFF2-40B4-BE49-F238E27FC236}">
                <a16:creationId xmlns:a16="http://schemas.microsoft.com/office/drawing/2014/main" id="{706F37FE-0A67-BAD2-2E79-C8B8EBDABA53}"/>
              </a:ext>
            </a:extLst>
          </p:cNvPr>
          <p:cNvSpPr>
            <a:spLocks noChangeShapeType="1"/>
          </p:cNvSpPr>
          <p:nvPr/>
        </p:nvSpPr>
        <p:spPr bwMode="auto">
          <a:xfrm>
            <a:off x="2940050" y="1527175"/>
            <a:ext cx="3760788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94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>
            <a:extLst>
              <a:ext uri="{FF2B5EF4-FFF2-40B4-BE49-F238E27FC236}">
                <a16:creationId xmlns:a16="http://schemas.microsoft.com/office/drawing/2014/main" id="{375F958B-B04D-8568-CD56-D40495917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6122" y="4392612"/>
            <a:ext cx="7444533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由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(b)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問可知，共包裝了的盒數。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總收入 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= 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每盒玻璃杯的售價</a:t>
            </a:r>
            <a:r>
              <a:rPr lang="en-US" altLang="zh-CN" sz="2800" b="0" dirty="0">
                <a:solidFill>
                  <a:srgbClr val="0066FF"/>
                </a:solidFill>
                <a:latin typeface="+mn-ea"/>
                <a:ea typeface="+mn-ea"/>
              </a:rPr>
              <a:t>×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盒數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賺得的款項 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=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總收入－購買玻璃杯的總支出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id="{888BA7B5-62A1-D007-6F14-C714A7B87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637587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3888" indent="-623888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576000" eaLnBrk="1" hangingPunct="1">
              <a:spcAft>
                <a:spcPts val="12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6.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超級市場購入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5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箱玻璃杯，每箱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48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個，搬運時打破了一些。</a:t>
            </a:r>
          </a:p>
          <a:p>
            <a:pPr eaLnBrk="1" hangingPunct="1">
              <a:spcAft>
                <a:spcPts val="6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(c)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包裝後，每盒玻璃杯售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$60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。如果每個玻璃杯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　　　 以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$6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購入，超級市場售出全部完好的玻璃杯，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共賺得款項多少？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只須寫出答案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)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[2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en-US" altLang="zh-TW" sz="2800" b="0" u="sng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6D1C0469-6C85-B2DA-4F9C-444D977B3F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68611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10  </a:t>
            </a:r>
            <a:r>
              <a:rPr lang="zh-TW" altLang="en-US" sz="3400" dirty="0"/>
              <a:t>整數四則混合計算</a:t>
            </a:r>
            <a:r>
              <a:rPr lang="en-US" altLang="zh-TW" sz="3400" dirty="0"/>
              <a:t>(</a:t>
            </a:r>
            <a:r>
              <a:rPr lang="zh-TW" altLang="en-US" sz="3400" dirty="0"/>
              <a:t>二</a:t>
            </a:r>
            <a:r>
              <a:rPr lang="en-US" altLang="zh-TW" sz="3400" dirty="0"/>
              <a:t>)</a:t>
            </a:r>
            <a:endParaRPr lang="zh-TW" altLang="en-US" sz="3400" dirty="0"/>
          </a:p>
        </p:txBody>
      </p:sp>
      <p:sp>
        <p:nvSpPr>
          <p:cNvPr id="4" name="Line 152">
            <a:extLst>
              <a:ext uri="{FF2B5EF4-FFF2-40B4-BE49-F238E27FC236}">
                <a16:creationId xmlns:a16="http://schemas.microsoft.com/office/drawing/2014/main" id="{4E78C0D1-B612-FF01-22EE-BA1C468B746C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3416" y="2510131"/>
            <a:ext cx="2843213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152">
            <a:extLst>
              <a:ext uri="{FF2B5EF4-FFF2-40B4-BE49-F238E27FC236}">
                <a16:creationId xmlns:a16="http://schemas.microsoft.com/office/drawing/2014/main" id="{0E0623BE-C72F-2221-AED2-4136FE8A9F44}"/>
              </a:ext>
            </a:extLst>
          </p:cNvPr>
          <p:cNvSpPr>
            <a:spLocks noChangeShapeType="1"/>
          </p:cNvSpPr>
          <p:nvPr/>
        </p:nvSpPr>
        <p:spPr bwMode="auto">
          <a:xfrm>
            <a:off x="6732588" y="2509838"/>
            <a:ext cx="17272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2F8390-4974-FD06-B56F-9A1170329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6038" y="3673475"/>
            <a:ext cx="3182937" cy="622300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︰$</a:t>
            </a:r>
            <a:r>
              <a:rPr lang="zh-CN" altLang="en-US" sz="2800" b="0" u="sng" dirty="0">
                <a:ea typeface="SimSun" panose="02010600030101010101" pitchFamily="2" charset="-122"/>
              </a:rPr>
              <a:t> </a:t>
            </a:r>
            <a:r>
              <a:rPr lang="zh-TW" altLang="en-US" sz="2800" b="0" u="sng" dirty="0">
                <a:ea typeface="SimSun" panose="02010600030101010101" pitchFamily="2" charset="-122"/>
              </a:rPr>
              <a:t>               </a:t>
            </a:r>
            <a:endParaRPr lang="zh-TW" altLang="en-US" sz="2800" b="0" dirty="0">
              <a:ea typeface="標楷體" panose="03000509000000000000" pitchFamily="65" charset="-120"/>
            </a:endParaRPr>
          </a:p>
        </p:txBody>
      </p:sp>
      <p:sp>
        <p:nvSpPr>
          <p:cNvPr id="9" name="Line 152">
            <a:extLst>
              <a:ext uri="{FF2B5EF4-FFF2-40B4-BE49-F238E27FC236}">
                <a16:creationId xmlns:a16="http://schemas.microsoft.com/office/drawing/2014/main" id="{E667DE5C-BEC6-C0FE-E6BE-204522729861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4625" y="2997200"/>
            <a:ext cx="1516063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152">
            <a:extLst>
              <a:ext uri="{FF2B5EF4-FFF2-40B4-BE49-F238E27FC236}">
                <a16:creationId xmlns:a16="http://schemas.microsoft.com/office/drawing/2014/main" id="{CF139BBD-4659-7A3C-F67E-EE88DEDFE5C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79649" y="1516063"/>
            <a:ext cx="4140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02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348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等线</vt:lpstr>
      <vt:lpstr>標楷體</vt:lpstr>
      <vt:lpstr>Arial</vt:lpstr>
      <vt:lpstr>Calibri</vt:lpstr>
      <vt:lpstr>Calibri Light</vt:lpstr>
      <vt:lpstr>Times New Roman</vt:lpstr>
      <vt:lpstr>Office 佈景主題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2022-08-01T05:40:51Z</dcterms:created>
  <dcterms:modified xsi:type="dcterms:W3CDTF">2022-08-01T05:44:51Z</dcterms:modified>
</cp:coreProperties>
</file>