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1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>
            <a:extLst>
              <a:ext uri="{FF2B5EF4-FFF2-40B4-BE49-F238E27FC236}">
                <a16:creationId xmlns:a16="http://schemas.microsoft.com/office/drawing/2014/main" id="{D6D023CB-A154-8BF7-0B69-CC65B424B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711180" cy="2046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7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. 4A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班有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名女生和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名男生，全班學生參加慈善獎券售賣活動。</a:t>
            </a:r>
          </a:p>
          <a:p>
            <a:pPr eaLnBrk="1" hangingPunct="1">
              <a:spcAft>
                <a:spcPts val="6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(a)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女生賣出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120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張慈善獎券，男生賣出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216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張慈善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648000" eaLnBrk="1" hangingPunct="1">
              <a:spcAft>
                <a:spcPts val="600"/>
              </a:spcAft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獎券，平均每名學生賣出慈善獎券多少張？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6" name="Text Box 218">
            <a:extLst>
              <a:ext uri="{FF2B5EF4-FFF2-40B4-BE49-F238E27FC236}">
                <a16:creationId xmlns:a16="http://schemas.microsoft.com/office/drawing/2014/main" id="{4CD63D81-4B43-42F0-3F81-66CAFD906B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1928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9  </a:t>
            </a:r>
            <a:r>
              <a:rPr lang="zh-CN" altLang="en-US" sz="3400" dirty="0"/>
              <a:t>整數四則混合計算</a:t>
            </a:r>
            <a:r>
              <a:rPr lang="en-US" altLang="zh-HK" sz="3400" dirty="0"/>
              <a:t>(</a:t>
            </a:r>
            <a:r>
              <a:rPr lang="zh-CN" altLang="en-US" sz="3400" dirty="0"/>
              <a:t>一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cxnSp>
        <p:nvCxnSpPr>
          <p:cNvPr id="17" name="直接连接符 4">
            <a:extLst>
              <a:ext uri="{FF2B5EF4-FFF2-40B4-BE49-F238E27FC236}">
                <a16:creationId xmlns:a16="http://schemas.microsoft.com/office/drawing/2014/main" id="{405BBBA7-1545-43CF-0FFA-BB3DF9C61D9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4471" y="1503363"/>
            <a:ext cx="33120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30">
            <a:extLst>
              <a:ext uri="{FF2B5EF4-FFF2-40B4-BE49-F238E27FC236}">
                <a16:creationId xmlns:a16="http://schemas.microsoft.com/office/drawing/2014/main" id="{28947D4C-107F-E311-22B7-BE114FE37A06}"/>
              </a:ext>
            </a:extLst>
          </p:cNvPr>
          <p:cNvCxnSpPr>
            <a:cxnSpLocks/>
          </p:cNvCxnSpPr>
          <p:nvPr/>
        </p:nvCxnSpPr>
        <p:spPr bwMode="auto">
          <a:xfrm>
            <a:off x="1440678" y="2520650"/>
            <a:ext cx="71640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6">
            <a:extLst>
              <a:ext uri="{FF2B5EF4-FFF2-40B4-BE49-F238E27FC236}">
                <a16:creationId xmlns:a16="http://schemas.microsoft.com/office/drawing/2014/main" id="{D7F2996D-4410-FA67-F5F0-C8FED9B5A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5019" y="3830742"/>
            <a:ext cx="6040282" cy="691949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平均每名學生賣出慈善獎券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的數量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id="{AC657470-980D-8BFE-5F8D-002C28B79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405" y="4362150"/>
            <a:ext cx="54945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TW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4A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班學生賣出</a:t>
            </a:r>
            <a:r>
              <a:rPr lang="zh-TW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慈善獎券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的數量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E09C5012-D488-5B24-4939-3EDD59307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825" y="3146563"/>
            <a:ext cx="41215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答案：</a:t>
            </a:r>
            <a:r>
              <a:rPr lang="zh-CN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  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張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25" name="直接连接符 4">
            <a:extLst>
              <a:ext uri="{FF2B5EF4-FFF2-40B4-BE49-F238E27FC236}">
                <a16:creationId xmlns:a16="http://schemas.microsoft.com/office/drawing/2014/main" id="{E2B697CB-2914-B84C-53DA-98D1BF1193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1803" y="3022549"/>
            <a:ext cx="6840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文本框 19">
            <a:extLst>
              <a:ext uri="{FF2B5EF4-FFF2-40B4-BE49-F238E27FC236}">
                <a16:creationId xmlns:a16="http://schemas.microsoft.com/office/drawing/2014/main" id="{9353A6ED-748D-2538-B26A-37A3764DAB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719" y="4369620"/>
            <a:ext cx="1994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÷ 4A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班的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4" name="文本框 19">
            <a:extLst>
              <a:ext uri="{FF2B5EF4-FFF2-40B4-BE49-F238E27FC236}">
                <a16:creationId xmlns:a16="http://schemas.microsoft.com/office/drawing/2014/main" id="{F69F47EF-44D1-C482-902A-EBB12CC16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5067" y="4792489"/>
            <a:ext cx="1994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學生人數</a:t>
            </a:r>
          </a:p>
        </p:txBody>
      </p:sp>
    </p:spTree>
    <p:extLst>
      <p:ext uri="{BB962C8B-B14F-4D97-AF65-F5344CB8AC3E}">
        <p14:creationId xmlns:p14="http://schemas.microsoft.com/office/powerpoint/2010/main" val="21692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>
            <a:extLst>
              <a:ext uri="{FF2B5EF4-FFF2-40B4-BE49-F238E27FC236}">
                <a16:creationId xmlns:a16="http://schemas.microsoft.com/office/drawing/2014/main" id="{6AB72D06-BABF-80E2-8797-21BD87E91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637587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7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. 4A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班有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名女生和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名男生，全班學生參加慈善獎券售賣活動。</a:t>
            </a:r>
          </a:p>
          <a:p>
            <a:pPr eaLnBrk="1" hangingPunct="1">
              <a:spcAft>
                <a:spcPts val="6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(b)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原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計劃賣出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800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張，應再賣出多少張，才能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達</a:t>
            </a:r>
            <a:endParaRPr lang="en-US" altLang="zh-CN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648000" eaLnBrk="1" hangingPunct="1">
              <a:spcAft>
                <a:spcPts val="600"/>
              </a:spcAft>
            </a:pP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到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計劃的一半？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                                                                  </a:t>
            </a:r>
            <a:endParaRPr lang="en-US" altLang="zh-TW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9" name="Text Box 218">
            <a:extLst>
              <a:ext uri="{FF2B5EF4-FFF2-40B4-BE49-F238E27FC236}">
                <a16:creationId xmlns:a16="http://schemas.microsoft.com/office/drawing/2014/main" id="{7E699991-31EB-CE33-27CA-C1A123F51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1928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9  </a:t>
            </a:r>
            <a:r>
              <a:rPr lang="zh-CN" altLang="en-US" sz="3400" dirty="0"/>
              <a:t>整數四則混合計算</a:t>
            </a:r>
            <a:r>
              <a:rPr lang="en-US" altLang="zh-HK" sz="3400" dirty="0"/>
              <a:t>(</a:t>
            </a:r>
            <a:r>
              <a:rPr lang="zh-CN" altLang="en-US" sz="3400" dirty="0"/>
              <a:t>一</a:t>
            </a:r>
            <a:r>
              <a:rPr lang="en-US" altLang="zh-HK" sz="3400" dirty="0"/>
              <a:t>)</a:t>
            </a:r>
            <a:endParaRPr lang="zh-TW" altLang="en-US" sz="3400" dirty="0"/>
          </a:p>
        </p:txBody>
      </p:sp>
      <p:cxnSp>
        <p:nvCxnSpPr>
          <p:cNvPr id="10" name="直接连接符 30">
            <a:extLst>
              <a:ext uri="{FF2B5EF4-FFF2-40B4-BE49-F238E27FC236}">
                <a16:creationId xmlns:a16="http://schemas.microsoft.com/office/drawing/2014/main" id="{657F5A87-6CAF-BF5C-4690-19C6E44CC385}"/>
              </a:ext>
            </a:extLst>
          </p:cNvPr>
          <p:cNvCxnSpPr>
            <a:cxnSpLocks/>
          </p:cNvCxnSpPr>
          <p:nvPr/>
        </p:nvCxnSpPr>
        <p:spPr bwMode="auto">
          <a:xfrm>
            <a:off x="1782370" y="3020911"/>
            <a:ext cx="16920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A45689A-3651-B466-4DD5-E9F7414DAA76}"/>
              </a:ext>
            </a:extLst>
          </p:cNvPr>
          <p:cNvCxnSpPr>
            <a:cxnSpLocks/>
          </p:cNvCxnSpPr>
          <p:nvPr/>
        </p:nvCxnSpPr>
        <p:spPr bwMode="auto">
          <a:xfrm>
            <a:off x="1433948" y="2521051"/>
            <a:ext cx="2736000" cy="0"/>
          </a:xfrm>
          <a:prstGeom prst="line">
            <a:avLst/>
          </a:prstGeom>
          <a:noFill/>
          <a:ln w="3810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A87B1A41-DE90-1186-EE9B-6D71E712E45A}"/>
              </a:ext>
            </a:extLst>
          </p:cNvPr>
          <p:cNvSpPr/>
          <p:nvPr/>
        </p:nvSpPr>
        <p:spPr bwMode="auto">
          <a:xfrm>
            <a:off x="1547813" y="4064000"/>
            <a:ext cx="6553200" cy="4302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5F3CDB8-4B67-C263-17B8-8062C8DA3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3025" y="4062413"/>
            <a:ext cx="1635125" cy="433387"/>
          </a:xfrm>
          <a:prstGeom prst="rect">
            <a:avLst/>
          </a:prstGeom>
          <a:solidFill>
            <a:srgbClr val="FFFF00"/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/>
            <a:r>
              <a:rPr lang="en-US" altLang="zh-CN" sz="2400" b="0">
                <a:solidFill>
                  <a:srgbClr val="0066FF"/>
                </a:solidFill>
              </a:rPr>
              <a:t>216</a:t>
            </a:r>
            <a:r>
              <a:rPr lang="zh-TW" altLang="en-US" sz="2400" b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張</a:t>
            </a:r>
            <a:endParaRPr lang="zh-CN" altLang="en-US" sz="2400" b="0">
              <a:solidFill>
                <a:srgbClr val="0066FF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0AF3B02-2198-F452-0A0D-19165CF3980D}"/>
              </a:ext>
            </a:extLst>
          </p:cNvPr>
          <p:cNvSpPr/>
          <p:nvPr/>
        </p:nvSpPr>
        <p:spPr bwMode="auto">
          <a:xfrm>
            <a:off x="1543050" y="4062413"/>
            <a:ext cx="1069975" cy="43338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2400" b="0" dirty="0">
                <a:solidFill>
                  <a:srgbClr val="0066FF"/>
                </a:solidFill>
                <a:latin typeface="Arial" charset="0"/>
              </a:rPr>
              <a:t>120</a:t>
            </a:r>
            <a:r>
              <a:rPr lang="zh-TW" altLang="en-US" sz="2400" b="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張</a:t>
            </a:r>
            <a:endParaRPr lang="zh-CN" altLang="en-US" sz="2400" b="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7" name="直接连接符 4">
            <a:extLst>
              <a:ext uri="{FF2B5EF4-FFF2-40B4-BE49-F238E27FC236}">
                <a16:creationId xmlns:a16="http://schemas.microsoft.com/office/drawing/2014/main" id="{E97C2332-9AE4-4E18-9F65-EBA854D5DE97}"/>
              </a:ext>
            </a:extLst>
          </p:cNvPr>
          <p:cNvCxnSpPr>
            <a:cxnSpLocks noChangeShapeType="1"/>
            <a:stCxn id="14" idx="2"/>
            <a:endCxn id="14" idx="0"/>
          </p:cNvCxnSpPr>
          <p:nvPr/>
        </p:nvCxnSpPr>
        <p:spPr bwMode="auto">
          <a:xfrm flipV="1">
            <a:off x="4824413" y="4064000"/>
            <a:ext cx="0" cy="430213"/>
          </a:xfrm>
          <a:prstGeom prst="line">
            <a:avLst/>
          </a:prstGeom>
          <a:noFill/>
          <a:ln w="19050" algn="ctr">
            <a:solidFill>
              <a:srgbClr val="0066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左大括号 6">
            <a:extLst>
              <a:ext uri="{FF2B5EF4-FFF2-40B4-BE49-F238E27FC236}">
                <a16:creationId xmlns:a16="http://schemas.microsoft.com/office/drawing/2014/main" id="{7732880C-980D-8706-7E57-1AAAEBEDB439}"/>
              </a:ext>
            </a:extLst>
          </p:cNvPr>
          <p:cNvSpPr>
            <a:spLocks/>
          </p:cNvSpPr>
          <p:nvPr/>
        </p:nvSpPr>
        <p:spPr bwMode="auto">
          <a:xfrm rot="16200000">
            <a:off x="6247607" y="3096419"/>
            <a:ext cx="430212" cy="3276600"/>
          </a:xfrm>
          <a:prstGeom prst="leftBrace">
            <a:avLst>
              <a:gd name="adj1" fmla="val 67312"/>
              <a:gd name="adj2" fmla="val 50000"/>
            </a:avLst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文本框 7">
            <a:extLst>
              <a:ext uri="{FF2B5EF4-FFF2-40B4-BE49-F238E27FC236}">
                <a16:creationId xmlns:a16="http://schemas.microsoft.com/office/drawing/2014/main" id="{7869DDCE-6E36-926F-145B-49BC53293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8800" y="3225800"/>
            <a:ext cx="11398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800</a:t>
            </a:r>
            <a:r>
              <a:rPr lang="zh-CN" altLang="en-US" sz="2800" b="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張</a:t>
            </a:r>
          </a:p>
        </p:txBody>
      </p:sp>
      <p:sp>
        <p:nvSpPr>
          <p:cNvPr id="20" name="文本框 20">
            <a:extLst>
              <a:ext uri="{FF2B5EF4-FFF2-40B4-BE49-F238E27FC236}">
                <a16:creationId xmlns:a16="http://schemas.microsoft.com/office/drawing/2014/main" id="{3810EC85-6BF1-FB0D-CA64-A13844275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25" y="4029075"/>
            <a:ext cx="9556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400" b="0">
                <a:solidFill>
                  <a:srgbClr val="CC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？</a:t>
            </a:r>
            <a:r>
              <a:rPr lang="zh-TW" altLang="en-US" sz="2400" b="0">
                <a:solidFill>
                  <a:srgbClr val="CC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張</a:t>
            </a:r>
            <a:endParaRPr lang="zh-CN" altLang="en-US" sz="2400" b="0">
              <a:solidFill>
                <a:srgbClr val="CC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1" name="左大括号 21">
            <a:extLst>
              <a:ext uri="{FF2B5EF4-FFF2-40B4-BE49-F238E27FC236}">
                <a16:creationId xmlns:a16="http://schemas.microsoft.com/office/drawing/2014/main" id="{7660D6F7-1656-AA92-2E13-6706DD292DF6}"/>
              </a:ext>
            </a:extLst>
          </p:cNvPr>
          <p:cNvSpPr>
            <a:spLocks/>
          </p:cNvSpPr>
          <p:nvPr/>
        </p:nvSpPr>
        <p:spPr bwMode="auto">
          <a:xfrm rot="5400000" flipV="1">
            <a:off x="4618832" y="578643"/>
            <a:ext cx="400050" cy="6551613"/>
          </a:xfrm>
          <a:prstGeom prst="leftBrace">
            <a:avLst>
              <a:gd name="adj1" fmla="val 42610"/>
              <a:gd name="adj2" fmla="val 50000"/>
            </a:avLst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文本框 22">
            <a:extLst>
              <a:ext uri="{FF2B5EF4-FFF2-40B4-BE49-F238E27FC236}">
                <a16:creationId xmlns:a16="http://schemas.microsoft.com/office/drawing/2014/main" id="{1B0563CC-EBB3-33F7-34CD-E697211879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3613" y="4837113"/>
            <a:ext cx="106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一半</a:t>
            </a:r>
          </a:p>
        </p:txBody>
      </p:sp>
      <p:sp>
        <p:nvSpPr>
          <p:cNvPr id="25" name="左大括号 19">
            <a:extLst>
              <a:ext uri="{FF2B5EF4-FFF2-40B4-BE49-F238E27FC236}">
                <a16:creationId xmlns:a16="http://schemas.microsoft.com/office/drawing/2014/main" id="{71259BBE-0ECF-5BB7-25BB-D8D727E843FC}"/>
              </a:ext>
            </a:extLst>
          </p:cNvPr>
          <p:cNvSpPr>
            <a:spLocks/>
          </p:cNvSpPr>
          <p:nvPr/>
        </p:nvSpPr>
        <p:spPr bwMode="auto">
          <a:xfrm rot="16200000">
            <a:off x="2966243" y="3078957"/>
            <a:ext cx="430213" cy="3276600"/>
          </a:xfrm>
          <a:prstGeom prst="leftBrace">
            <a:avLst>
              <a:gd name="adj1" fmla="val 67312"/>
              <a:gd name="adj2" fmla="val 50000"/>
            </a:avLst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文本框 23">
            <a:extLst>
              <a:ext uri="{FF2B5EF4-FFF2-40B4-BE49-F238E27FC236}">
                <a16:creationId xmlns:a16="http://schemas.microsoft.com/office/drawing/2014/main" id="{9903F9B1-4AEE-497D-24DB-9BE952098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463" y="4791075"/>
            <a:ext cx="1069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b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一半</a:t>
            </a:r>
          </a:p>
        </p:txBody>
      </p:sp>
      <p:sp>
        <p:nvSpPr>
          <p:cNvPr id="27" name="文本框 25">
            <a:extLst>
              <a:ext uri="{FF2B5EF4-FFF2-40B4-BE49-F238E27FC236}">
                <a16:creationId xmlns:a16="http://schemas.microsoft.com/office/drawing/2014/main" id="{41D28371-38C9-9FCE-8C18-CAF3B1672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075" y="5172075"/>
            <a:ext cx="7524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由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(a)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可知女生賣出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120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張，男生賣出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216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張。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16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/>
      <p:bldP spid="20" grpId="0"/>
      <p:bldP spid="21" grpId="0" animBg="1"/>
      <p:bldP spid="22" grpId="0"/>
      <p:bldP spid="25" grpId="0" animBg="1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175</Words>
  <Application>Microsoft Office PowerPoint</Application>
  <PresentationFormat>如螢幕大小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標楷體</vt:lpstr>
      <vt:lpstr>Arial</vt:lpstr>
      <vt:lpstr>Calibri</vt:lpstr>
      <vt:lpstr>Calibri Light</vt:lpstr>
      <vt:lpstr>Office 佈景主題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Dora Lin</cp:lastModifiedBy>
  <cp:revision>9</cp:revision>
  <dcterms:created xsi:type="dcterms:W3CDTF">2022-05-07T04:01:43Z</dcterms:created>
  <dcterms:modified xsi:type="dcterms:W3CDTF">2022-05-10T09:35:35Z</dcterms:modified>
</cp:coreProperties>
</file>