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9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>
            <a:extLst>
              <a:ext uri="{FF2B5EF4-FFF2-40B4-BE49-F238E27FC236}">
                <a16:creationId xmlns:a16="http://schemas.microsoft.com/office/drawing/2014/main" id="{1CA0C249-E2CE-9E3B-5013-1F79113F15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0638" y="1593275"/>
            <a:ext cx="752951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書店打算捐贈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65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打書籍給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6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間學校。如果每間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學校有學生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135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人，每人分一本書籍，這些書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籍是否足夠分給所有學生？試解釋。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[4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</a:p>
          <a:p>
            <a:pPr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</a:t>
            </a: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B862C29F-2666-9A04-488C-FE466AA864E0}"/>
              </a:ext>
            </a:extLst>
          </p:cNvPr>
          <p:cNvGrpSpPr/>
          <p:nvPr/>
        </p:nvGrpSpPr>
        <p:grpSpPr>
          <a:xfrm>
            <a:off x="1016000" y="3182938"/>
            <a:ext cx="7175500" cy="2922587"/>
            <a:chOff x="1016000" y="3182938"/>
            <a:chExt cx="7175500" cy="2922587"/>
          </a:xfrm>
        </p:grpSpPr>
        <p:sp>
          <p:nvSpPr>
            <p:cNvPr id="2" name="文字方塊 11">
              <a:extLst>
                <a:ext uri="{FF2B5EF4-FFF2-40B4-BE49-F238E27FC236}">
                  <a16:creationId xmlns:a16="http://schemas.microsoft.com/office/drawing/2014/main" id="{5CC2A8D6-04C2-2554-36C7-354D5FF570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6000" y="3182938"/>
              <a:ext cx="7112000" cy="2922587"/>
            </a:xfrm>
            <a:prstGeom prst="rect">
              <a:avLst/>
            </a:prstGeom>
            <a:noFill/>
            <a:ln>
              <a:noFill/>
            </a:ln>
          </p:spPr>
          <p:txBody>
            <a:bodyPr wrap="none"/>
            <a:lstStyle>
              <a:lvl1pPr indent="166688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Aft>
                  <a:spcPts val="600"/>
                </a:spcAft>
              </a:pPr>
              <a:r>
                <a:rPr lang="zh-TW" altLang="en-US" sz="2800" b="0" dirty="0">
                  <a:ea typeface="標楷體" panose="03000509000000000000" pitchFamily="65" charset="-120"/>
                </a:rPr>
                <a:t>答案：因為</a:t>
              </a:r>
              <a:r>
                <a:rPr lang="zh-TW" altLang="en-US" sz="2800" b="0" u="sng" dirty="0">
                  <a:ea typeface="標楷體" panose="03000509000000000000" pitchFamily="65" charset="-120"/>
                </a:rPr>
                <a:t>                                               </a:t>
              </a:r>
              <a:r>
                <a:rPr lang="zh-CN" altLang="en-US" sz="2800" b="0" u="sng" dirty="0">
                  <a:ea typeface="標楷體" panose="03000509000000000000" pitchFamily="65" charset="-120"/>
                </a:rPr>
                <a:t>　</a:t>
              </a:r>
              <a:endParaRPr lang="en-US" altLang="zh-TW" sz="2800" b="0" u="sng" dirty="0">
                <a:ea typeface="標楷體" panose="03000509000000000000" pitchFamily="65" charset="-120"/>
              </a:endParaRPr>
            </a:p>
            <a:p>
              <a:pPr eaLnBrk="1" hangingPunct="1">
                <a:spcAft>
                  <a:spcPts val="600"/>
                </a:spcAft>
              </a:pPr>
              <a:r>
                <a:rPr lang="zh-CN" altLang="en-US" sz="2800" b="0" dirty="0">
                  <a:solidFill>
                    <a:srgbClr val="FF0000"/>
                  </a:solidFill>
                  <a:ea typeface="標楷體" panose="03000509000000000000" pitchFamily="65" charset="-120"/>
                </a:rPr>
                <a:t>　　</a:t>
              </a:r>
              <a:r>
                <a:rPr lang="zh-CN" altLang="en-US" sz="2800" b="0" dirty="0">
                  <a:ea typeface="標楷體" panose="03000509000000000000" pitchFamily="65" charset="-120"/>
                </a:rPr>
                <a:t>　</a:t>
              </a:r>
              <a:r>
                <a:rPr lang="zh-CN" altLang="en-US" sz="2800" b="0" u="sng" dirty="0">
                  <a:ea typeface="標楷體" panose="03000509000000000000" pitchFamily="65" charset="-120"/>
                </a:rPr>
                <a:t>　　　　　　　　　　　　　　　　</a:t>
              </a:r>
              <a:endParaRPr lang="en-US" altLang="zh-CN" sz="2800" b="0" u="sng" dirty="0">
                <a:ea typeface="標楷體" panose="03000509000000000000" pitchFamily="65" charset="-120"/>
              </a:endParaRPr>
            </a:p>
            <a:p>
              <a:pPr eaLnBrk="1" hangingPunct="1">
                <a:spcAft>
                  <a:spcPts val="600"/>
                </a:spcAft>
              </a:pPr>
              <a:r>
                <a:rPr lang="zh-CN" altLang="en-US" sz="2800" b="0" dirty="0">
                  <a:ea typeface="標楷體" panose="03000509000000000000" pitchFamily="65" charset="-120"/>
                </a:rPr>
                <a:t>　　　</a:t>
              </a:r>
              <a:r>
                <a:rPr lang="zh-CN" altLang="en-US" sz="2800" b="0" u="sng" dirty="0">
                  <a:ea typeface="標楷體" panose="03000509000000000000" pitchFamily="65" charset="-120"/>
                </a:rPr>
                <a:t>　　　　　　　　　　　　　　　</a:t>
              </a:r>
              <a:r>
                <a:rPr lang="zh-CN" altLang="en-US" sz="2800" b="0" dirty="0">
                  <a:ea typeface="標楷體" panose="03000509000000000000" pitchFamily="65" charset="-120"/>
                </a:rPr>
                <a:t>，</a:t>
              </a:r>
              <a:endParaRPr lang="zh-TW" altLang="en-US" sz="2800" b="0" dirty="0">
                <a:ea typeface="標楷體" panose="03000509000000000000" pitchFamily="65" charset="-120"/>
              </a:endParaRPr>
            </a:p>
          </p:txBody>
        </p:sp>
        <p:sp>
          <p:nvSpPr>
            <p:cNvPr id="3" name="Text Box 6">
              <a:extLst>
                <a:ext uri="{FF2B5EF4-FFF2-40B4-BE49-F238E27FC236}">
                  <a16:creationId xmlns:a16="http://schemas.microsoft.com/office/drawing/2014/main" id="{A84296FA-74DA-6642-1583-BEB2D65C54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8700" y="4711700"/>
              <a:ext cx="5892800" cy="1030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>
                <a:spcAft>
                  <a:spcPts val="600"/>
                </a:spcAft>
                <a:defRPr/>
              </a:pPr>
              <a:r>
                <a:rPr lang="zh-TW" altLang="en-US" sz="2800" b="0" dirty="0">
                  <a:ea typeface="標楷體" panose="03000509000000000000" pitchFamily="65" charset="-120"/>
                </a:rPr>
                <a:t>所以這些書籍</a:t>
              </a:r>
              <a:r>
                <a:rPr lang="zh-TW" altLang="en-US" sz="2800" b="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*</a:t>
              </a:r>
              <a:r>
                <a:rPr lang="zh-TW" altLang="en-US" sz="2800" b="0" dirty="0">
                  <a:ea typeface="標楷體" panose="03000509000000000000" pitchFamily="65" charset="-120"/>
                </a:rPr>
                <a:t> 足夠 </a:t>
              </a:r>
              <a:r>
                <a:rPr lang="en-US" altLang="zh-TW" sz="2800" b="0" dirty="0">
                  <a:ea typeface="標楷體" panose="03000509000000000000" pitchFamily="65" charset="-120"/>
                </a:rPr>
                <a:t>/ </a:t>
              </a:r>
              <a:r>
                <a:rPr lang="zh-TW" altLang="en-US" sz="2800" b="0" dirty="0">
                  <a:ea typeface="標楷體" panose="03000509000000000000" pitchFamily="65" charset="-120"/>
                </a:rPr>
                <a:t>不足夠</a:t>
              </a:r>
              <a:endParaRPr lang="en-US" altLang="zh-TW" sz="2800" b="0" dirty="0">
                <a:ea typeface="標楷體" panose="03000509000000000000" pitchFamily="65" charset="-120"/>
              </a:endParaRPr>
            </a:p>
            <a:p>
              <a:pPr eaLnBrk="1" hangingPunct="1">
                <a:spcAft>
                  <a:spcPct val="30000"/>
                </a:spcAft>
                <a:defRPr/>
              </a:pPr>
              <a:r>
                <a:rPr lang="en-US" altLang="zh-TW" sz="2800" b="0" dirty="0">
                  <a:ea typeface="標楷體" panose="03000509000000000000" pitchFamily="65" charset="-120"/>
                </a:rPr>
                <a:t>(</a:t>
              </a:r>
              <a:r>
                <a:rPr lang="zh-TW" altLang="en-US" sz="2800" b="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*圈出答案</a:t>
              </a: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)</a:t>
              </a:r>
              <a:r>
                <a:rPr lang="zh-TW" altLang="en-US" sz="2800" b="0" dirty="0">
                  <a:ea typeface="標楷體" panose="03000509000000000000" pitchFamily="65" charset="-120"/>
                </a:rPr>
                <a:t>分給所有學生。</a:t>
              </a:r>
              <a:endParaRPr lang="en-US" altLang="zh-TW" sz="2800" b="0" dirty="0">
                <a:ea typeface="標楷體" panose="03000509000000000000" pitchFamily="65" charset="-120"/>
              </a:endParaRPr>
            </a:p>
          </p:txBody>
        </p:sp>
      </p:grpSp>
      <p:sp>
        <p:nvSpPr>
          <p:cNvPr id="7" name="Text Box 5">
            <a:extLst>
              <a:ext uri="{FF2B5EF4-FFF2-40B4-BE49-F238E27FC236}">
                <a16:creationId xmlns:a16="http://schemas.microsoft.com/office/drawing/2014/main" id="{A65253E7-5FAB-05EA-F667-05F5528BA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667987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6. 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知心書店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參加支援山區教育活動 。</a:t>
            </a:r>
          </a:p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(a)</a:t>
            </a: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9" name="Line 159">
            <a:extLst>
              <a:ext uri="{FF2B5EF4-FFF2-40B4-BE49-F238E27FC236}">
                <a16:creationId xmlns:a16="http://schemas.microsoft.com/office/drawing/2014/main" id="{4C887A8E-D89A-AC38-AFD2-9442B4055240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1351" y="2089150"/>
            <a:ext cx="1296000" cy="0"/>
          </a:xfrm>
          <a:prstGeom prst="line">
            <a:avLst/>
          </a:prstGeom>
          <a:noFill/>
          <a:ln w="38100">
            <a:solidFill>
              <a:srgbClr val="99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59">
            <a:extLst>
              <a:ext uri="{FF2B5EF4-FFF2-40B4-BE49-F238E27FC236}">
                <a16:creationId xmlns:a16="http://schemas.microsoft.com/office/drawing/2014/main" id="{EE528712-7FDA-2AA6-7D35-FF351DEC6B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824332" y="2083741"/>
            <a:ext cx="2141538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59">
            <a:extLst>
              <a:ext uri="{FF2B5EF4-FFF2-40B4-BE49-F238E27FC236}">
                <a16:creationId xmlns:a16="http://schemas.microsoft.com/office/drawing/2014/main" id="{59F0A882-A465-5049-D763-5364974A1B61}"/>
              </a:ext>
            </a:extLst>
          </p:cNvPr>
          <p:cNvSpPr>
            <a:spLocks noChangeShapeType="1"/>
          </p:cNvSpPr>
          <p:nvPr/>
        </p:nvSpPr>
        <p:spPr bwMode="auto">
          <a:xfrm>
            <a:off x="7727764" y="2093913"/>
            <a:ext cx="648000" cy="0"/>
          </a:xfrm>
          <a:prstGeom prst="line">
            <a:avLst/>
          </a:prstGeom>
          <a:noFill/>
          <a:ln w="38100">
            <a:solidFill>
              <a:srgbClr val="99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59">
            <a:extLst>
              <a:ext uri="{FF2B5EF4-FFF2-40B4-BE49-F238E27FC236}">
                <a16:creationId xmlns:a16="http://schemas.microsoft.com/office/drawing/2014/main" id="{CF7D2C50-B11B-11B4-38C0-B76F42413A7E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6048" y="2509544"/>
            <a:ext cx="5472000" cy="0"/>
          </a:xfrm>
          <a:prstGeom prst="line">
            <a:avLst/>
          </a:prstGeom>
          <a:noFill/>
          <a:ln w="38100">
            <a:solidFill>
              <a:srgbClr val="9933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">
            <a:extLst>
              <a:ext uri="{FF2B5EF4-FFF2-40B4-BE49-F238E27FC236}">
                <a16:creationId xmlns:a16="http://schemas.microsoft.com/office/drawing/2014/main" id="{7DC0A3CA-789D-6F3B-0A13-AE5C69F3CA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3101741"/>
            <a:ext cx="711200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①計算出</a:t>
            </a:r>
            <a:r>
              <a:rPr lang="zh-TW" altLang="en-US" sz="2800" b="0" u="sng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知心書店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打算捐贈書籍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的數量；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②計算出每人分一本所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需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書籍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數量；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③比較這兩個數量並分析結果。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8" name="Text Box 218">
            <a:extLst>
              <a:ext uri="{FF2B5EF4-FFF2-40B4-BE49-F238E27FC236}">
                <a16:creationId xmlns:a16="http://schemas.microsoft.com/office/drawing/2014/main" id="{5623CCA2-0034-5C07-348E-DEE253936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227959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  </a:t>
            </a:r>
            <a:r>
              <a:rPr lang="zh-TW" altLang="en-US" sz="3400" dirty="0"/>
              <a:t>乘法</a:t>
            </a: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42">
            <a:extLst>
              <a:ext uri="{FF2B5EF4-FFF2-40B4-BE49-F238E27FC236}">
                <a16:creationId xmlns:a16="http://schemas.microsoft.com/office/drawing/2014/main" id="{C2A0F3E4-BE27-B433-AE73-CD921F397D6E}"/>
              </a:ext>
            </a:extLst>
          </p:cNvPr>
          <p:cNvPicPr>
            <a:picLocks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290" y="3170238"/>
            <a:ext cx="6866536" cy="1852149"/>
          </a:xfrm>
          <a:prstGeom prst="rect">
            <a:avLst/>
          </a:prstGeom>
        </p:spPr>
      </p:pic>
      <p:sp>
        <p:nvSpPr>
          <p:cNvPr id="16" name="Text Box 5">
            <a:extLst>
              <a:ext uri="{FF2B5EF4-FFF2-40B4-BE49-F238E27FC236}">
                <a16:creationId xmlns:a16="http://schemas.microsoft.com/office/drawing/2014/main" id="{DA173FE6-857C-D463-DEBF-BF82784F6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667987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6. 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知心書店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參加支援山區教育活動 。</a:t>
            </a:r>
          </a:p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(b)</a:t>
            </a: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15EC9AB3-066F-9B9C-6A69-8AA2DA42F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4040" y="1572248"/>
            <a:ext cx="75474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 eaLnBrk="1" hangingPunct="1"/>
            <a:r>
              <a:rPr lang="zh-CN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立民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上月在書店工作了</a:t>
            </a:r>
            <a:r>
              <a: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rPr>
              <a:t>22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天，每天由</a:t>
            </a:r>
            <a:r>
              <a: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rPr>
              <a:t>9:00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a.m. </a:t>
            </a:r>
          </a:p>
          <a:p>
            <a:pPr marL="0" indent="0" eaLnBrk="1" hangingPunct="1"/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工作至</a:t>
            </a:r>
            <a:r>
              <a: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rPr>
              <a:t>3:00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p.m.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。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如果在書店工作每小時的薪</a:t>
            </a:r>
            <a:endParaRPr lang="en-US" altLang="zh-CN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0" indent="0" eaLnBrk="1" hangingPunct="1"/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金是</a:t>
            </a:r>
            <a:r>
              <a: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rPr>
              <a:t>$52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zh-CN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立民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上月獲得薪金多少？</a:t>
            </a:r>
            <a:r>
              <a:rPr lang="en-US" altLang="zh-CN" sz="2400" b="0" dirty="0">
                <a:ea typeface="標楷體" panose="03000509000000000000" pitchFamily="65" charset="-120"/>
                <a:cs typeface="Arial" panose="020B0604020202020204" pitchFamily="34" charset="0"/>
              </a:rPr>
              <a:t>[4</a:t>
            </a:r>
            <a:r>
              <a:rPr lang="zh-CN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CN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Text Box 218">
            <a:extLst>
              <a:ext uri="{FF2B5EF4-FFF2-40B4-BE49-F238E27FC236}">
                <a16:creationId xmlns:a16="http://schemas.microsoft.com/office/drawing/2014/main" id="{4846B82F-6957-2968-5D4A-7F758657E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227959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  </a:t>
            </a:r>
            <a:r>
              <a:rPr lang="zh-TW" altLang="en-US" sz="3400" dirty="0"/>
              <a:t>乘法</a:t>
            </a:r>
          </a:p>
        </p:txBody>
      </p:sp>
      <p:sp>
        <p:nvSpPr>
          <p:cNvPr id="10" name="文本框 24">
            <a:extLst>
              <a:ext uri="{FF2B5EF4-FFF2-40B4-BE49-F238E27FC236}">
                <a16:creationId xmlns:a16="http://schemas.microsoft.com/office/drawing/2014/main" id="{B2BC58A9-929B-DEB1-8ED3-010665DC3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6748" y="5022387"/>
            <a:ext cx="6919345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上月獲得的薪金 </a:t>
            </a:r>
            <a:r>
              <a:rPr lang="en-US" altLang="zh-CN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每小時的薪金</a:t>
            </a:r>
            <a:r>
              <a:rPr lang="en-US" altLang="zh-CN" sz="2800" b="0" dirty="0">
                <a:solidFill>
                  <a:srgbClr val="0066FF"/>
                </a:solidFill>
                <a:latin typeface="+mn-ea"/>
                <a:ea typeface="+mn-ea"/>
                <a:cs typeface="Arial" panose="020B0604020202020204" pitchFamily="34" charset="0"/>
              </a:rPr>
              <a:t>×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每天工作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多少小時</a:t>
            </a:r>
            <a:r>
              <a:rPr lang="en-US" altLang="zh-CN" sz="2800" b="0" dirty="0">
                <a:solidFill>
                  <a:srgbClr val="0066FF"/>
                </a:solidFill>
                <a:latin typeface="+mn-ea"/>
                <a:ea typeface="+mn-ea"/>
                <a:cs typeface="Arial" panose="020B0604020202020204" pitchFamily="34" charset="0"/>
              </a:rPr>
              <a:t>×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上月工作的天數</a:t>
            </a:r>
            <a:endParaRPr lang="zh-CN" altLang="en-US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81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288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等线</vt:lpstr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2022-07-28T07:34:05Z</dcterms:created>
  <dcterms:modified xsi:type="dcterms:W3CDTF">2022-07-28T07:34:07Z</dcterms:modified>
</cp:coreProperties>
</file>