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FF"/>
    <a:srgbClr val="FF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>
            <a:extLst>
              <a:ext uri="{FF2B5EF4-FFF2-40B4-BE49-F238E27FC236}">
                <a16:creationId xmlns:a16="http://schemas.microsoft.com/office/drawing/2014/main" id="{8A1EAA21-9658-0610-B060-FB25B1942BA0}"/>
              </a:ext>
            </a:extLst>
          </p:cNvPr>
          <p:cNvGrpSpPr>
            <a:grpSpLocks/>
          </p:cNvGrpSpPr>
          <p:nvPr/>
        </p:nvGrpSpPr>
        <p:grpSpPr bwMode="auto">
          <a:xfrm>
            <a:off x="1584546" y="1603375"/>
            <a:ext cx="1819055" cy="1092200"/>
            <a:chOff x="1001462" y="1195620"/>
            <a:chExt cx="1818708" cy="1091617"/>
          </a:xfrm>
        </p:grpSpPr>
        <p:sp>
          <p:nvSpPr>
            <p:cNvPr id="3" name="文本框 8">
              <a:extLst>
                <a:ext uri="{FF2B5EF4-FFF2-40B4-BE49-F238E27FC236}">
                  <a16:creationId xmlns:a16="http://schemas.microsoft.com/office/drawing/2014/main" id="{16B5A357-1A01-9C53-772C-EFD95D76C5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1462" y="1492319"/>
              <a:ext cx="912284" cy="430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en-US" altLang="zh-CN" sz="2200" b="0" dirty="0"/>
                <a:t>6cm</a:t>
              </a:r>
            </a:p>
          </p:txBody>
        </p:sp>
        <p:sp>
          <p:nvSpPr>
            <p:cNvPr id="4" name="矩形 2">
              <a:extLst>
                <a:ext uri="{FF2B5EF4-FFF2-40B4-BE49-F238E27FC236}">
                  <a16:creationId xmlns:a16="http://schemas.microsoft.com/office/drawing/2014/main" id="{AD4EFD1D-E9AA-139A-62B9-C07C5A6827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0876" y="1206727"/>
              <a:ext cx="1079294" cy="1080510"/>
            </a:xfrm>
            <a:prstGeom prst="rect">
              <a:avLst/>
            </a:prstGeom>
            <a:solidFill>
              <a:schemeClr val="bg2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cxnSp>
          <p:nvCxnSpPr>
            <p:cNvPr id="5" name="直接连接符 18">
              <a:extLst>
                <a:ext uri="{FF2B5EF4-FFF2-40B4-BE49-F238E27FC236}">
                  <a16:creationId xmlns:a16="http://schemas.microsoft.com/office/drawing/2014/main" id="{27E892CC-3B5D-C02F-1401-22A4B66D211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80346" y="1195620"/>
              <a:ext cx="0" cy="1091617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" name="文本框 70">
            <a:extLst>
              <a:ext uri="{FF2B5EF4-FFF2-40B4-BE49-F238E27FC236}">
                <a16:creationId xmlns:a16="http://schemas.microsoft.com/office/drawing/2014/main" id="{EEAC9F64-299B-15F3-3EF5-26A596051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6150" y="1043489"/>
            <a:ext cx="1295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2200" b="0" dirty="0"/>
              <a:t>3</a:t>
            </a:r>
            <a:r>
              <a:rPr lang="en-US" altLang="zh-CN" sz="2200" b="0" dirty="0"/>
              <a:t>cm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D982B89A-EBFA-2DE7-C3E8-F45C22A1D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2879340"/>
            <a:ext cx="8135937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 eaLnBrk="1" hangingPunct="1">
              <a:spcAft>
                <a:spcPts val="120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把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圖一的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正方形沿虛線剪成兩個大小相同的長方</a:t>
            </a:r>
            <a:b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形，然後拼砌成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圖二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。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(a) 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新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圖案的周界是多少？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en-US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617BFCAE-E7A5-216D-3C76-175526CF65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063" y="1022350"/>
            <a:ext cx="788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ct val="540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6.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endParaRPr lang="en-US" altLang="zh-TW" sz="24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9" name="Text Box 218">
            <a:extLst>
              <a:ext uri="{FF2B5EF4-FFF2-40B4-BE49-F238E27FC236}">
                <a16:creationId xmlns:a16="http://schemas.microsoft.com/office/drawing/2014/main" id="{577F2ECD-A0D9-4FEA-D53A-0C6154A47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12  </a:t>
            </a:r>
            <a:r>
              <a:rPr lang="zh-HK" altLang="en-US" sz="3400" dirty="0"/>
              <a:t>周界</a:t>
            </a:r>
            <a:r>
              <a:rPr lang="en-US" altLang="zh-HK" sz="3400" dirty="0"/>
              <a:t>(</a:t>
            </a:r>
            <a:r>
              <a:rPr lang="zh-CN" altLang="en-US" sz="3400" dirty="0"/>
              <a:t>二</a:t>
            </a:r>
            <a:r>
              <a:rPr lang="en-US" altLang="zh-HK" sz="3400" dirty="0"/>
              <a:t>)</a:t>
            </a:r>
            <a:endParaRPr lang="zh-TW" altLang="en-US" sz="3400" dirty="0"/>
          </a:p>
        </p:txBody>
      </p:sp>
      <p:cxnSp>
        <p:nvCxnSpPr>
          <p:cNvPr id="10" name="直接箭头连接符 4095">
            <a:extLst>
              <a:ext uri="{FF2B5EF4-FFF2-40B4-BE49-F238E27FC236}">
                <a16:creationId xmlns:a16="http://schemas.microsoft.com/office/drawing/2014/main" id="{7558C127-2A0F-F381-2559-183BB19D7A0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97113" y="1527175"/>
            <a:ext cx="539750" cy="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 type="triangle"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Line 159">
            <a:extLst>
              <a:ext uri="{FF2B5EF4-FFF2-40B4-BE49-F238E27FC236}">
                <a16:creationId xmlns:a16="http://schemas.microsoft.com/office/drawing/2014/main" id="{0230A3A6-77FE-ECBF-95CC-6DE56ABD6D5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04950" y="1428750"/>
            <a:ext cx="576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D9F528A-F666-03EE-8696-2BB2EE95C145}"/>
              </a:ext>
            </a:extLst>
          </p:cNvPr>
          <p:cNvSpPr/>
          <p:nvPr/>
        </p:nvSpPr>
        <p:spPr bwMode="auto">
          <a:xfrm>
            <a:off x="5002213" y="1603375"/>
            <a:ext cx="539750" cy="1092200"/>
          </a:xfrm>
          <a:prstGeom prst="rect">
            <a:avLst/>
          </a:prstGeom>
          <a:solidFill>
            <a:schemeClr val="bg2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96EF33B-B5A7-DE0C-9C89-C74767386611}"/>
              </a:ext>
            </a:extLst>
          </p:cNvPr>
          <p:cNvSpPr/>
          <p:nvPr/>
        </p:nvSpPr>
        <p:spPr bwMode="auto">
          <a:xfrm rot="5400000">
            <a:off x="5817394" y="1607344"/>
            <a:ext cx="539750" cy="1090612"/>
          </a:xfrm>
          <a:prstGeom prst="rect">
            <a:avLst/>
          </a:prstGeom>
          <a:solidFill>
            <a:schemeClr val="bg2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>
              <a:latin typeface="Arial" charset="0"/>
            </a:endParaRPr>
          </a:p>
        </p:txBody>
      </p:sp>
      <p:cxnSp>
        <p:nvCxnSpPr>
          <p:cNvPr id="36" name="直接连接符 11">
            <a:extLst>
              <a:ext uri="{FF2B5EF4-FFF2-40B4-BE49-F238E27FC236}">
                <a16:creationId xmlns:a16="http://schemas.microsoft.com/office/drawing/2014/main" id="{EE2AB5DA-7098-F748-4972-5501B2FA72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45230" y="2432049"/>
            <a:ext cx="0" cy="269875"/>
          </a:xfrm>
          <a:prstGeom prst="line">
            <a:avLst/>
          </a:prstGeom>
          <a:noFill/>
          <a:ln w="19050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1">
            <a:extLst>
              <a:ext uri="{FF2B5EF4-FFF2-40B4-BE49-F238E27FC236}">
                <a16:creationId xmlns:a16="http://schemas.microsoft.com/office/drawing/2014/main" id="{5EC7B8A3-F1A4-1CA3-EE15-2F59021DFEA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41963" y="2432050"/>
            <a:ext cx="0" cy="269875"/>
          </a:xfrm>
          <a:prstGeom prst="line">
            <a:avLst/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48">
            <a:extLst>
              <a:ext uri="{FF2B5EF4-FFF2-40B4-BE49-F238E27FC236}">
                <a16:creationId xmlns:a16="http://schemas.microsoft.com/office/drawing/2014/main" id="{7781DE1E-B07D-4AE9-E79D-CFC830C150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45230" y="1597023"/>
            <a:ext cx="0" cy="280800"/>
          </a:xfrm>
          <a:prstGeom prst="line">
            <a:avLst/>
          </a:prstGeom>
          <a:noFill/>
          <a:ln w="19050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48">
            <a:extLst>
              <a:ext uri="{FF2B5EF4-FFF2-40B4-BE49-F238E27FC236}">
                <a16:creationId xmlns:a16="http://schemas.microsoft.com/office/drawing/2014/main" id="{5A92E212-153A-7B35-529B-6EE7F3C105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41963" y="1597024"/>
            <a:ext cx="0" cy="280800"/>
          </a:xfrm>
          <a:prstGeom prst="line">
            <a:avLst/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14">
            <a:extLst>
              <a:ext uri="{FF2B5EF4-FFF2-40B4-BE49-F238E27FC236}">
                <a16:creationId xmlns:a16="http://schemas.microsoft.com/office/drawing/2014/main" id="{05B0529F-1BA3-F701-0010-B76F4770CA8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37842" y="1887537"/>
            <a:ext cx="1098000" cy="0"/>
          </a:xfrm>
          <a:prstGeom prst="line">
            <a:avLst/>
          </a:prstGeom>
          <a:noFill/>
          <a:ln w="19050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51">
            <a:extLst>
              <a:ext uri="{FF2B5EF4-FFF2-40B4-BE49-F238E27FC236}">
                <a16:creationId xmlns:a16="http://schemas.microsoft.com/office/drawing/2014/main" id="{EE714DD4-2954-338E-C9FB-74E5A96986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37842" y="2427287"/>
            <a:ext cx="1098000" cy="0"/>
          </a:xfrm>
          <a:prstGeom prst="line">
            <a:avLst/>
          </a:prstGeom>
          <a:noFill/>
          <a:ln w="19050" algn="ctr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14">
            <a:extLst>
              <a:ext uri="{FF2B5EF4-FFF2-40B4-BE49-F238E27FC236}">
                <a16:creationId xmlns:a16="http://schemas.microsoft.com/office/drawing/2014/main" id="{071194AE-CE5B-5317-F176-BC8DDB7CF8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34575" y="1882775"/>
            <a:ext cx="1098000" cy="0"/>
          </a:xfrm>
          <a:prstGeom prst="line">
            <a:avLst/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51">
            <a:extLst>
              <a:ext uri="{FF2B5EF4-FFF2-40B4-BE49-F238E27FC236}">
                <a16:creationId xmlns:a16="http://schemas.microsoft.com/office/drawing/2014/main" id="{24C681D1-B1E8-B07D-56C7-16D1E84964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34575" y="2422525"/>
            <a:ext cx="1098000" cy="0"/>
          </a:xfrm>
          <a:prstGeom prst="line">
            <a:avLst/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Line 159">
            <a:extLst>
              <a:ext uri="{FF2B5EF4-FFF2-40B4-BE49-F238E27FC236}">
                <a16:creationId xmlns:a16="http://schemas.microsoft.com/office/drawing/2014/main" id="{86BB44A2-DBCC-75BA-7D44-BF4E4603E0F9}"/>
              </a:ext>
            </a:extLst>
          </p:cNvPr>
          <p:cNvSpPr>
            <a:spLocks noChangeShapeType="1"/>
          </p:cNvSpPr>
          <p:nvPr/>
        </p:nvSpPr>
        <p:spPr bwMode="auto">
          <a:xfrm>
            <a:off x="1650815" y="2283813"/>
            <a:ext cx="576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Rectangle 6">
            <a:extLst>
              <a:ext uri="{FF2B5EF4-FFF2-40B4-BE49-F238E27FC236}">
                <a16:creationId xmlns:a16="http://schemas.microsoft.com/office/drawing/2014/main" id="{094CBDF8-B008-98ED-9FC3-1A39551AD3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3981" y="4474709"/>
            <a:ext cx="3805278" cy="701427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答案：</a:t>
            </a:r>
            <a:r>
              <a:rPr lang="zh-CN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              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cm</a:t>
            </a:r>
            <a:endParaRPr lang="zh-TW" altLang="en-US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id="{937AC823-12EF-AD1A-B667-64FA32AF51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084" y="2351723"/>
            <a:ext cx="1214436" cy="570849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CN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圖一</a:t>
            </a:r>
            <a:endParaRPr lang="zh-TW" altLang="en-US" sz="24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8" name="Rectangle 6">
            <a:extLst>
              <a:ext uri="{FF2B5EF4-FFF2-40B4-BE49-F238E27FC236}">
                <a16:creationId xmlns:a16="http://schemas.microsoft.com/office/drawing/2014/main" id="{D88B01E0-34D7-36BF-F81A-2E05506C6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0605" y="2351723"/>
            <a:ext cx="1214436" cy="570849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CN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圖二</a:t>
            </a:r>
            <a:endParaRPr lang="zh-TW" altLang="en-US" sz="24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9" name="箭头: 右 7">
            <a:extLst>
              <a:ext uri="{FF2B5EF4-FFF2-40B4-BE49-F238E27FC236}">
                <a16:creationId xmlns:a16="http://schemas.microsoft.com/office/drawing/2014/main" id="{1883B64E-CBE7-6DC0-E44F-98059DA624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3828" y="2001361"/>
            <a:ext cx="587375" cy="255588"/>
          </a:xfrm>
          <a:prstGeom prst="rightArrow">
            <a:avLst>
              <a:gd name="adj1" fmla="val 50000"/>
              <a:gd name="adj2" fmla="val 50059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CN" altLang="en-US"/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C8D70629-FBDD-48E1-0F22-508C5EB6432A}"/>
              </a:ext>
            </a:extLst>
          </p:cNvPr>
          <p:cNvCxnSpPr/>
          <p:nvPr/>
        </p:nvCxnSpPr>
        <p:spPr>
          <a:xfrm>
            <a:off x="1340527" y="4367815"/>
            <a:ext cx="2124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接點 31">
            <a:extLst>
              <a:ext uri="{FF2B5EF4-FFF2-40B4-BE49-F238E27FC236}">
                <a16:creationId xmlns:a16="http://schemas.microsoft.com/office/drawing/2014/main" id="{45789514-F001-3B76-5F81-55DCC5577DAE}"/>
              </a:ext>
            </a:extLst>
          </p:cNvPr>
          <p:cNvCxnSpPr/>
          <p:nvPr/>
        </p:nvCxnSpPr>
        <p:spPr>
          <a:xfrm flipV="1">
            <a:off x="5002213" y="1597024"/>
            <a:ext cx="0" cy="11016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>
            <a:extLst>
              <a:ext uri="{FF2B5EF4-FFF2-40B4-BE49-F238E27FC236}">
                <a16:creationId xmlns:a16="http://schemas.microsoft.com/office/drawing/2014/main" id="{46E44E6D-C18F-188F-5070-58CA0884ED1F}"/>
              </a:ext>
            </a:extLst>
          </p:cNvPr>
          <p:cNvCxnSpPr/>
          <p:nvPr/>
        </p:nvCxnSpPr>
        <p:spPr>
          <a:xfrm flipV="1">
            <a:off x="6627813" y="1592263"/>
            <a:ext cx="0" cy="11016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>
            <a:extLst>
              <a:ext uri="{FF2B5EF4-FFF2-40B4-BE49-F238E27FC236}">
                <a16:creationId xmlns:a16="http://schemas.microsoft.com/office/drawing/2014/main" id="{E687ECFC-DABD-0006-39BC-B6C8498BEA18}"/>
              </a:ext>
            </a:extLst>
          </p:cNvPr>
          <p:cNvCxnSpPr>
            <a:cxnSpLocks/>
          </p:cNvCxnSpPr>
          <p:nvPr/>
        </p:nvCxnSpPr>
        <p:spPr>
          <a:xfrm flipH="1">
            <a:off x="5002213" y="1601311"/>
            <a:ext cx="1630362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接點 41">
            <a:extLst>
              <a:ext uri="{FF2B5EF4-FFF2-40B4-BE49-F238E27FC236}">
                <a16:creationId xmlns:a16="http://schemas.microsoft.com/office/drawing/2014/main" id="{48AFE333-3092-6CFB-3045-452C5CD3B0BC}"/>
              </a:ext>
            </a:extLst>
          </p:cNvPr>
          <p:cNvCxnSpPr>
            <a:cxnSpLocks/>
          </p:cNvCxnSpPr>
          <p:nvPr/>
        </p:nvCxnSpPr>
        <p:spPr>
          <a:xfrm flipH="1">
            <a:off x="4994276" y="2690688"/>
            <a:ext cx="1630362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70">
            <a:extLst>
              <a:ext uri="{FF2B5EF4-FFF2-40B4-BE49-F238E27FC236}">
                <a16:creationId xmlns:a16="http://schemas.microsoft.com/office/drawing/2014/main" id="{C62D30ED-6918-5F77-21DF-3BD0FFC67F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5289" y="1213306"/>
            <a:ext cx="1295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CN" sz="2200" b="0" dirty="0">
                <a:solidFill>
                  <a:srgbClr val="0066FF"/>
                </a:solidFill>
              </a:rPr>
              <a:t>?cm</a:t>
            </a:r>
          </a:p>
        </p:txBody>
      </p:sp>
      <p:sp>
        <p:nvSpPr>
          <p:cNvPr id="44" name="文本框 70">
            <a:extLst>
              <a:ext uri="{FF2B5EF4-FFF2-40B4-BE49-F238E27FC236}">
                <a16:creationId xmlns:a16="http://schemas.microsoft.com/office/drawing/2014/main" id="{009D3623-2F9F-3FA6-87F7-FB9505C82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3004" y="1944073"/>
            <a:ext cx="1295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CN" sz="2200" b="0" dirty="0">
                <a:solidFill>
                  <a:srgbClr val="0066FF"/>
                </a:solidFill>
              </a:rPr>
              <a:t>?cm</a:t>
            </a:r>
          </a:p>
        </p:txBody>
      </p:sp>
      <p:sp>
        <p:nvSpPr>
          <p:cNvPr id="45" name="文本框 47">
            <a:extLst>
              <a:ext uri="{FF2B5EF4-FFF2-40B4-BE49-F238E27FC236}">
                <a16:creationId xmlns:a16="http://schemas.microsoft.com/office/drawing/2014/main" id="{944C94F9-AA0A-7997-5512-EB860EB050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486" y="5069215"/>
            <a:ext cx="48845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長方形的周界 </a:t>
            </a:r>
            <a:r>
              <a:rPr lang="en-US" altLang="zh-CN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= (</a:t>
            </a:r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長＋闊</a:t>
            </a:r>
            <a:r>
              <a:rPr lang="en-US" altLang="zh-CN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)</a:t>
            </a:r>
            <a:r>
              <a:rPr lang="en-US" altLang="zh-CN" sz="2800" b="0" dirty="0">
                <a:solidFill>
                  <a:srgbClr val="0066FF"/>
                </a:solidFill>
                <a:latin typeface="+mn-ea"/>
                <a:ea typeface="+mn-ea"/>
                <a:cs typeface="Arial" panose="020B0604020202020204" pitchFamily="34" charset="0"/>
              </a:rPr>
              <a:t>×</a:t>
            </a:r>
            <a:r>
              <a:rPr lang="en-US" altLang="zh-CN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-7.40741E-7 L 0.11927 -7.40741E-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52 4.44444E-6 L 0.11927 -0.0002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2.96296E-6 L -0.00052 -0.0409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206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-7.40741E-7 L -0.00018 0.0384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EE7BD3AA-DDF2-4B30-E149-BD1D1E14D95C}"/>
              </a:ext>
            </a:extLst>
          </p:cNvPr>
          <p:cNvSpPr/>
          <p:nvPr/>
        </p:nvSpPr>
        <p:spPr>
          <a:xfrm>
            <a:off x="4648200" y="1080530"/>
            <a:ext cx="1422840" cy="41564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 Box 5">
            <a:extLst>
              <a:ext uri="{FF2B5EF4-FFF2-40B4-BE49-F238E27FC236}">
                <a16:creationId xmlns:a16="http://schemas.microsoft.com/office/drawing/2014/main" id="{31F199DA-A104-FA63-A985-73E847B880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247" y="1014530"/>
            <a:ext cx="579429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(b) 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新圖案的周界比右面正六邊形</a:t>
            </a:r>
            <a:endParaRPr lang="en-US" altLang="zh-CN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36000" eaLnBrk="1" hangingPunct="1">
              <a:defRPr/>
            </a:pP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生日卡的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周界長多少？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只須寫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36000" eaLnBrk="1" hangingPunct="1"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出答案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)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CN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D0D2E180-41E8-4D8F-69EE-8286CF9F6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12  </a:t>
            </a:r>
            <a:r>
              <a:rPr lang="zh-HK" altLang="en-US" sz="3400" dirty="0"/>
              <a:t>周界</a:t>
            </a:r>
            <a:r>
              <a:rPr lang="en-US" altLang="zh-HK" sz="3400" dirty="0"/>
              <a:t>(</a:t>
            </a:r>
            <a:r>
              <a:rPr lang="zh-CN" altLang="en-US" sz="3400" dirty="0"/>
              <a:t>二</a:t>
            </a:r>
            <a:r>
              <a:rPr lang="en-US" altLang="zh-HK" sz="3400" dirty="0"/>
              <a:t>)</a:t>
            </a:r>
            <a:endParaRPr lang="zh-TW" altLang="en-US" sz="3400" dirty="0"/>
          </a:p>
        </p:txBody>
      </p:sp>
      <p:pic>
        <p:nvPicPr>
          <p:cNvPr id="4" name="图片 2">
            <a:extLst>
              <a:ext uri="{FF2B5EF4-FFF2-40B4-BE49-F238E27FC236}">
                <a16:creationId xmlns:a16="http://schemas.microsoft.com/office/drawing/2014/main" id="{46FB834F-5270-8C9C-73E6-DC4565C3D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8" y="1118235"/>
            <a:ext cx="1849437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2DAC176E-E631-1B1C-799B-E36283916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1661" y="2521603"/>
            <a:ext cx="3743325" cy="503237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zh-CN" altLang="en-US" sz="2800" b="0" u="sng" dirty="0">
                <a:ea typeface="SimSun" panose="02010600030101010101" pitchFamily="2" charset="-122"/>
              </a:rPr>
              <a:t> </a:t>
            </a:r>
            <a:r>
              <a:rPr lang="zh-TW" altLang="en-US" sz="2800" b="0" u="sng" dirty="0">
                <a:ea typeface="SimSun" panose="02010600030101010101" pitchFamily="2" charset="-122"/>
              </a:rPr>
              <a:t>               </a:t>
            </a:r>
            <a:r>
              <a:rPr lang="en-US" altLang="zh-TW" sz="2800" b="0" dirty="0">
                <a:ea typeface="SimSun" panose="02010600030101010101" pitchFamily="2" charset="-122"/>
              </a:rPr>
              <a:t>cm</a:t>
            </a:r>
            <a:endParaRPr lang="zh-TW" altLang="en-US" sz="2800" b="0" dirty="0">
              <a:ea typeface="標楷體" panose="03000509000000000000" pitchFamily="65" charset="-120"/>
            </a:endParaRP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id="{F7B2A5B9-6FFA-18D8-E684-7A7048424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0124" y="1080530"/>
            <a:ext cx="86299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CN" sz="2200" b="0" dirty="0"/>
              <a:t>3cm</a:t>
            </a:r>
          </a:p>
        </p:txBody>
      </p:sp>
      <p:cxnSp>
        <p:nvCxnSpPr>
          <p:cNvPr id="7" name="直接连接符 22">
            <a:extLst>
              <a:ext uri="{FF2B5EF4-FFF2-40B4-BE49-F238E27FC236}">
                <a16:creationId xmlns:a16="http://schemas.microsoft.com/office/drawing/2014/main" id="{B9F79A05-5CA4-EE24-C955-A1AA67C278F4}"/>
              </a:ext>
            </a:extLst>
          </p:cNvPr>
          <p:cNvCxnSpPr>
            <a:cxnSpLocks/>
          </p:cNvCxnSpPr>
          <p:nvPr/>
        </p:nvCxnSpPr>
        <p:spPr bwMode="auto">
          <a:xfrm>
            <a:off x="6801024" y="1444613"/>
            <a:ext cx="576000" cy="0"/>
          </a:xfrm>
          <a:prstGeom prst="line">
            <a:avLst/>
          </a:prstGeom>
          <a:noFill/>
          <a:ln w="3810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文本框 47">
            <a:extLst>
              <a:ext uri="{FF2B5EF4-FFF2-40B4-BE49-F238E27FC236}">
                <a16:creationId xmlns:a16="http://schemas.microsoft.com/office/drawing/2014/main" id="{D076D7C2-728B-104F-AAC6-614DD17705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0961" y="3167971"/>
            <a:ext cx="6295021" cy="150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Aft>
                <a:spcPts val="3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正六邊形每條邊長度相等。</a:t>
            </a:r>
            <a:endParaRPr lang="en-US" altLang="zh-CN" sz="2800" b="0" dirty="0">
              <a:solidFill>
                <a:srgbClr val="0066FF"/>
              </a:solidFill>
              <a:ea typeface="DFKai-SB" panose="03000509000000000000" pitchFamily="65" charset="-12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計算出右面正六邊形生日卡的周界。</a:t>
            </a:r>
            <a:endParaRPr lang="en-US" altLang="zh-CN" sz="2800" b="0" dirty="0">
              <a:solidFill>
                <a:srgbClr val="0066FF"/>
              </a:solidFill>
              <a:ea typeface="DFKai-SB" panose="03000509000000000000" pitchFamily="65" charset="-120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新圖案的周界－正六邊形生日卡的周界</a:t>
            </a:r>
            <a:endParaRPr lang="en-US" altLang="zh-CN" sz="2800" b="0" dirty="0">
              <a:solidFill>
                <a:srgbClr val="0066FF"/>
              </a:solidFill>
              <a:ea typeface="DFKai-SB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5" name="Text Box 5">
            <a:extLst>
              <a:ext uri="{FF2B5EF4-FFF2-40B4-BE49-F238E27FC236}">
                <a16:creationId xmlns:a16="http://schemas.microsoft.com/office/drawing/2014/main" id="{3F4E414E-AFDE-3E4F-46AE-3157F6309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788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ct val="54000"/>
              </a:spcAft>
            </a:pPr>
            <a: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  6.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endParaRPr lang="en-US" altLang="zh-TW" sz="2400" b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cxnSp>
        <p:nvCxnSpPr>
          <p:cNvPr id="18" name="直線接點 17">
            <a:extLst>
              <a:ext uri="{FF2B5EF4-FFF2-40B4-BE49-F238E27FC236}">
                <a16:creationId xmlns:a16="http://schemas.microsoft.com/office/drawing/2014/main" id="{2CDFDA88-EE4C-A77F-1FAC-70559D810A5B}"/>
              </a:ext>
            </a:extLst>
          </p:cNvPr>
          <p:cNvCxnSpPr/>
          <p:nvPr/>
        </p:nvCxnSpPr>
        <p:spPr>
          <a:xfrm>
            <a:off x="1478280" y="1496177"/>
            <a:ext cx="4608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>
            <a:extLst>
              <a:ext uri="{FF2B5EF4-FFF2-40B4-BE49-F238E27FC236}">
                <a16:creationId xmlns:a16="http://schemas.microsoft.com/office/drawing/2014/main" id="{2DD5D23A-424D-2AA7-7A1C-3838DB5776BA}"/>
              </a:ext>
            </a:extLst>
          </p:cNvPr>
          <p:cNvCxnSpPr>
            <a:cxnSpLocks/>
          </p:cNvCxnSpPr>
          <p:nvPr/>
        </p:nvCxnSpPr>
        <p:spPr>
          <a:xfrm>
            <a:off x="1455420" y="1930517"/>
            <a:ext cx="2484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48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8" grpId="0" uiExpand="1" build="p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169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等线</vt:lpstr>
      <vt:lpstr>Arial</vt:lpstr>
      <vt:lpstr>Calibri</vt:lpstr>
      <vt:lpstr>Calibri Light</vt:lpstr>
      <vt:lpstr>Times New Roman</vt:lpstr>
      <vt:lpstr>Office 佈景主題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2022-08-01T06:36:28Z</dcterms:created>
  <dcterms:modified xsi:type="dcterms:W3CDTF">2022-08-01T06:36:30Z</dcterms:modified>
</cp:coreProperties>
</file>