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2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>
            <a:extLst>
              <a:ext uri="{FF2B5EF4-FFF2-40B4-BE49-F238E27FC236}">
                <a16:creationId xmlns:a16="http://schemas.microsoft.com/office/drawing/2014/main" id="{D1E53E16-2385-0EA4-F3B5-0A37256DD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8710612" cy="250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3888" indent="-623888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1800"/>
              </a:spcAft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4.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如果</a:t>
            </a:r>
            <a:r>
              <a:rPr lang="en-US" altLang="zh-CN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，且　　是真分數，那麼</a:t>
            </a:r>
            <a:r>
              <a:rPr lang="en-US" altLang="zh-TW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P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en-US" altLang="zh-TW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Q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可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1203325" indent="-633413" eaLnBrk="1" hangingPunct="1">
              <a:spcAft>
                <a:spcPts val="180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能是什麼數字？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>
              <a:spcAft>
                <a:spcPts val="1800"/>
              </a:spcAft>
              <a:defRPr/>
            </a:pP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　   A. </a:t>
            </a:r>
            <a:r>
              <a:rPr lang="en-US" altLang="zh-TW" sz="2800" b="0" i="1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P </a:t>
            </a: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2</a:t>
            </a:r>
            <a:r>
              <a:rPr lang="zh-TW" altLang="en-US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b="0" i="1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Q </a:t>
            </a: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=14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B.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i="1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P </a:t>
            </a: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3</a:t>
            </a:r>
            <a:r>
              <a:rPr lang="zh-TW" altLang="en-US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b="0" i="1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Q </a:t>
            </a:r>
            <a:r>
              <a:rPr lang="en-US" altLang="zh-TW" sz="2800" b="0" dirty="0">
                <a:solidFill>
                  <a:srgbClr val="00000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21</a:t>
            </a:r>
          </a:p>
          <a:p>
            <a:pPr eaLnBrk="1" hangingPunct="1">
              <a:spcAft>
                <a:spcPts val="1800"/>
              </a:spcAft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C. </a:t>
            </a:r>
            <a:r>
              <a:rPr lang="en-US" altLang="zh-TW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P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= 6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Q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= 21        </a:t>
            </a:r>
            <a:r>
              <a:rPr lang="zh-TW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D.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P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= 9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r>
              <a:rPr lang="en-US" altLang="zh-TW" sz="2800" b="0" i="1" dirty="0">
                <a:ea typeface="標楷體" panose="03000509000000000000" pitchFamily="65" charset="-120"/>
                <a:cs typeface="Arial" panose="020B0604020202020204" pitchFamily="34" charset="0"/>
              </a:rPr>
              <a:t>Q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= 14</a:t>
            </a:r>
            <a:endParaRPr lang="zh-TW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4" name="Text Box 218">
            <a:extLst>
              <a:ext uri="{FF2B5EF4-FFF2-40B4-BE49-F238E27FC236}">
                <a16:creationId xmlns:a16="http://schemas.microsoft.com/office/drawing/2014/main" id="{3F21DB01-66B8-6DEE-8430-6EAE84F0E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509746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15  </a:t>
            </a:r>
            <a:r>
              <a:rPr lang="zh-HK" altLang="en-US" sz="3400" dirty="0"/>
              <a:t>分數的認識</a:t>
            </a:r>
            <a:endParaRPr lang="zh-TW" altLang="en-US" sz="3400" dirty="0"/>
          </a:p>
        </p:txBody>
      </p:sp>
      <p:pic>
        <p:nvPicPr>
          <p:cNvPr id="15" name="Picture 120">
            <a:extLst>
              <a:ext uri="{FF2B5EF4-FFF2-40B4-BE49-F238E27FC236}">
                <a16:creationId xmlns:a16="http://schemas.microsoft.com/office/drawing/2014/main" id="{D0F7B893-F2C2-990A-AE62-B02AD7532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13" y="2962706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17">
            <a:extLst>
              <a:ext uri="{FF2B5EF4-FFF2-40B4-BE49-F238E27FC236}">
                <a16:creationId xmlns:a16="http://schemas.microsoft.com/office/drawing/2014/main" id="{0E331B92-2A76-74B9-D14C-0EFF064D6DA2}"/>
              </a:ext>
            </a:extLst>
          </p:cNvPr>
          <p:cNvGrpSpPr>
            <a:grpSpLocks/>
          </p:cNvGrpSpPr>
          <p:nvPr/>
        </p:nvGrpSpPr>
        <p:grpSpPr bwMode="auto">
          <a:xfrm>
            <a:off x="1530350" y="869950"/>
            <a:ext cx="741363" cy="868363"/>
            <a:chOff x="1238" y="1864"/>
            <a:chExt cx="467" cy="547"/>
          </a:xfrm>
        </p:grpSpPr>
        <p:sp>
          <p:nvSpPr>
            <p:cNvPr id="18" name="Rectangle 1">
              <a:extLst>
                <a:ext uri="{FF2B5EF4-FFF2-40B4-BE49-F238E27FC236}">
                  <a16:creationId xmlns:a16="http://schemas.microsoft.com/office/drawing/2014/main" id="{568071A7-06D5-0BA4-A14B-07179285D3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8" y="1864"/>
              <a:ext cx="467" cy="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 i="1" dirty="0">
                  <a:solidFill>
                    <a:srgbClr val="000000"/>
                  </a:solidFill>
                  <a:ea typeface="標楷體" panose="03000509000000000000" pitchFamily="65" charset="-120"/>
                  <a:cs typeface="Arial" panose="020B0604020202020204" pitchFamily="34" charset="0"/>
                </a:rPr>
                <a:t>P</a:t>
              </a:r>
              <a:r>
                <a:rPr lang="en-US" altLang="zh-TW" sz="2800" b="0" dirty="0">
                  <a:solidFill>
                    <a:srgbClr val="000000"/>
                  </a:solidFill>
                  <a:ea typeface="標楷體" panose="03000509000000000000" pitchFamily="65" charset="-120"/>
                  <a:cs typeface="Arial" panose="020B0604020202020204" pitchFamily="34" charset="0"/>
                </a:rPr>
                <a:t>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 dirty="0">
                  <a:ea typeface="標楷體" panose="03000509000000000000" pitchFamily="65" charset="-120"/>
                  <a:cs typeface="Arial" panose="020B0604020202020204" pitchFamily="34" charset="0"/>
                </a:rPr>
                <a:t>7</a:t>
              </a:r>
              <a:endPara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cxnSp>
          <p:nvCxnSpPr>
            <p:cNvPr id="19" name="Straight Connector 10">
              <a:extLst>
                <a:ext uri="{FF2B5EF4-FFF2-40B4-BE49-F238E27FC236}">
                  <a16:creationId xmlns:a16="http://schemas.microsoft.com/office/drawing/2014/main" id="{8AAFE00A-8F22-9DB1-EADB-039E465520D1}"/>
                </a:ext>
              </a:extLst>
            </p:cNvPr>
            <p:cNvCxnSpPr/>
            <p:nvPr/>
          </p:nvCxnSpPr>
          <p:spPr>
            <a:xfrm>
              <a:off x="1320" y="2126"/>
              <a:ext cx="31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17">
            <a:extLst>
              <a:ext uri="{FF2B5EF4-FFF2-40B4-BE49-F238E27FC236}">
                <a16:creationId xmlns:a16="http://schemas.microsoft.com/office/drawing/2014/main" id="{66EB2583-2326-A7D9-80E1-63FB3A4E8544}"/>
              </a:ext>
            </a:extLst>
          </p:cNvPr>
          <p:cNvGrpSpPr>
            <a:grpSpLocks/>
          </p:cNvGrpSpPr>
          <p:nvPr/>
        </p:nvGrpSpPr>
        <p:grpSpPr bwMode="auto">
          <a:xfrm>
            <a:off x="2425700" y="876300"/>
            <a:ext cx="741363" cy="868363"/>
            <a:chOff x="1238" y="1864"/>
            <a:chExt cx="467" cy="547"/>
          </a:xfrm>
        </p:grpSpPr>
        <p:sp>
          <p:nvSpPr>
            <p:cNvPr id="22" name="Rectangle 1">
              <a:extLst>
                <a:ext uri="{FF2B5EF4-FFF2-40B4-BE49-F238E27FC236}">
                  <a16:creationId xmlns:a16="http://schemas.microsoft.com/office/drawing/2014/main" id="{1F1A821C-EE19-624B-4B42-266E05D89E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8" y="1864"/>
              <a:ext cx="467" cy="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>
                  <a:solidFill>
                    <a:srgbClr val="000000"/>
                  </a:solidFill>
                  <a:ea typeface="標楷體" panose="03000509000000000000" pitchFamily="65" charset="-120"/>
                  <a:cs typeface="Arial" panose="020B0604020202020204" pitchFamily="34" charset="0"/>
                </a:rPr>
                <a:t>18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 i="1">
                  <a:ea typeface="標楷體" panose="03000509000000000000" pitchFamily="65" charset="-120"/>
                  <a:cs typeface="Arial" panose="020B0604020202020204" pitchFamily="34" charset="0"/>
                </a:rPr>
                <a:t>Q</a:t>
              </a:r>
              <a:endParaRPr lang="zh-TW" altLang="en-US" sz="2800" b="0" i="1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cxnSp>
          <p:nvCxnSpPr>
            <p:cNvPr id="23" name="Straight Connector 10">
              <a:extLst>
                <a:ext uri="{FF2B5EF4-FFF2-40B4-BE49-F238E27FC236}">
                  <a16:creationId xmlns:a16="http://schemas.microsoft.com/office/drawing/2014/main" id="{56DCEEF4-0E74-6F7C-47EE-87826FD60FF9}"/>
                </a:ext>
              </a:extLst>
            </p:cNvPr>
            <p:cNvCxnSpPr/>
            <p:nvPr/>
          </p:nvCxnSpPr>
          <p:spPr>
            <a:xfrm>
              <a:off x="1320" y="2126"/>
              <a:ext cx="31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108">
            <a:extLst>
              <a:ext uri="{FF2B5EF4-FFF2-40B4-BE49-F238E27FC236}">
                <a16:creationId xmlns:a16="http://schemas.microsoft.com/office/drawing/2014/main" id="{B9FF69C1-02FC-9F8E-0681-740E7D02B0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6463" y="1023938"/>
            <a:ext cx="3952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CN" sz="2800" b="0" dirty="0"/>
              <a:t>=</a:t>
            </a:r>
            <a:endParaRPr lang="zh-HK" altLang="en-US" sz="2800" b="0" dirty="0"/>
          </a:p>
        </p:txBody>
      </p:sp>
      <p:grpSp>
        <p:nvGrpSpPr>
          <p:cNvPr id="25" name="Group 17">
            <a:extLst>
              <a:ext uri="{FF2B5EF4-FFF2-40B4-BE49-F238E27FC236}">
                <a16:creationId xmlns:a16="http://schemas.microsoft.com/office/drawing/2014/main" id="{6C13D9DD-8CB3-3BF2-038D-F280B7BA603A}"/>
              </a:ext>
            </a:extLst>
          </p:cNvPr>
          <p:cNvGrpSpPr>
            <a:grpSpLocks/>
          </p:cNvGrpSpPr>
          <p:nvPr/>
        </p:nvGrpSpPr>
        <p:grpSpPr bwMode="auto">
          <a:xfrm>
            <a:off x="3829050" y="887413"/>
            <a:ext cx="741363" cy="868362"/>
            <a:chOff x="1238" y="1864"/>
            <a:chExt cx="467" cy="547"/>
          </a:xfrm>
        </p:grpSpPr>
        <p:sp>
          <p:nvSpPr>
            <p:cNvPr id="26" name="Rectangle 1">
              <a:extLst>
                <a:ext uri="{FF2B5EF4-FFF2-40B4-BE49-F238E27FC236}">
                  <a16:creationId xmlns:a16="http://schemas.microsoft.com/office/drawing/2014/main" id="{FF03C395-0AD2-6BC0-BF17-3D919D5D0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8" y="1864"/>
              <a:ext cx="467" cy="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44500" indent="-4445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 i="1">
                  <a:solidFill>
                    <a:srgbClr val="000000"/>
                  </a:solidFill>
                  <a:ea typeface="標楷體" panose="03000509000000000000" pitchFamily="65" charset="-120"/>
                  <a:cs typeface="Arial" panose="020B0604020202020204" pitchFamily="34" charset="0"/>
                </a:rPr>
                <a:t>P</a:t>
              </a:r>
              <a:r>
                <a:rPr lang="en-US" altLang="zh-TW" sz="2800" b="0">
                  <a:solidFill>
                    <a:srgbClr val="000000"/>
                  </a:solidFill>
                  <a:ea typeface="標楷體" panose="03000509000000000000" pitchFamily="65" charset="-120"/>
                  <a:cs typeface="Arial" panose="020B0604020202020204" pitchFamily="34" charset="0"/>
                </a:rPr>
                <a:t> </a:t>
              </a:r>
            </a:p>
            <a:p>
              <a:pPr algn="ctr" eaLnBrk="1" hangingPunct="1">
                <a:lnSpc>
                  <a:spcPct val="90000"/>
                </a:lnSpc>
              </a:pPr>
              <a:r>
                <a:rPr lang="en-US" altLang="zh-TW" sz="2800" b="0">
                  <a:ea typeface="標楷體" panose="03000509000000000000" pitchFamily="65" charset="-120"/>
                  <a:cs typeface="Arial" panose="020B0604020202020204" pitchFamily="34" charset="0"/>
                </a:rPr>
                <a:t>7</a:t>
              </a:r>
              <a:endParaRPr lang="zh-TW" altLang="en-US" sz="2800" b="0"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cxnSp>
          <p:nvCxnSpPr>
            <p:cNvPr id="27" name="Straight Connector 10">
              <a:extLst>
                <a:ext uri="{FF2B5EF4-FFF2-40B4-BE49-F238E27FC236}">
                  <a16:creationId xmlns:a16="http://schemas.microsoft.com/office/drawing/2014/main" id="{9F3879EC-B4D6-7458-6C6A-F47884385C86}"/>
                </a:ext>
              </a:extLst>
            </p:cNvPr>
            <p:cNvCxnSpPr/>
            <p:nvPr/>
          </p:nvCxnSpPr>
          <p:spPr>
            <a:xfrm>
              <a:off x="1320" y="2126"/>
              <a:ext cx="31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Line 159">
            <a:extLst>
              <a:ext uri="{FF2B5EF4-FFF2-40B4-BE49-F238E27FC236}">
                <a16:creationId xmlns:a16="http://schemas.microsoft.com/office/drawing/2014/main" id="{15E0A6D2-5335-0FB7-6123-1AFDA456A8E7}"/>
              </a:ext>
            </a:extLst>
          </p:cNvPr>
          <p:cNvSpPr>
            <a:spLocks noChangeShapeType="1"/>
          </p:cNvSpPr>
          <p:nvPr/>
        </p:nvSpPr>
        <p:spPr bwMode="auto">
          <a:xfrm>
            <a:off x="3938588" y="1690688"/>
            <a:ext cx="2085975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Text Box 5">
            <a:extLst>
              <a:ext uri="{FF2B5EF4-FFF2-40B4-BE49-F238E27FC236}">
                <a16:creationId xmlns:a16="http://schemas.microsoft.com/office/drawing/2014/main" id="{F14786D9-4296-437D-BCCF-EF1277600E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640" y="3458972"/>
            <a:ext cx="47433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將各選項的數代入</a:t>
            </a:r>
            <a:r>
              <a:rPr lang="en-US" altLang="zh-TW" sz="2800" b="0" i="1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P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和</a:t>
            </a:r>
            <a:r>
              <a:rPr lang="en-US" altLang="zh-TW" sz="2800" b="0" i="1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Q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。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7841D42-CC55-4620-92B4-8D3BA482332E}"/>
              </a:ext>
            </a:extLst>
          </p:cNvPr>
          <p:cNvGrpSpPr/>
          <p:nvPr/>
        </p:nvGrpSpPr>
        <p:grpSpPr>
          <a:xfrm>
            <a:off x="1049258" y="5090611"/>
            <a:ext cx="4926015" cy="886835"/>
            <a:chOff x="-64079" y="4827230"/>
            <a:chExt cx="4926015" cy="886835"/>
          </a:xfrm>
        </p:grpSpPr>
        <p:grpSp>
          <p:nvGrpSpPr>
            <p:cNvPr id="33" name="Group 17">
              <a:extLst>
                <a:ext uri="{FF2B5EF4-FFF2-40B4-BE49-F238E27FC236}">
                  <a16:creationId xmlns:a16="http://schemas.microsoft.com/office/drawing/2014/main" id="{E67778CD-3109-4F84-A050-211E66C6CF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17732" y="4827230"/>
              <a:ext cx="741363" cy="868363"/>
              <a:chOff x="1238" y="1864"/>
              <a:chExt cx="467" cy="547"/>
            </a:xfrm>
          </p:grpSpPr>
          <p:sp>
            <p:nvSpPr>
              <p:cNvPr id="34" name="Rectangle 1">
                <a:extLst>
                  <a:ext uri="{FF2B5EF4-FFF2-40B4-BE49-F238E27FC236}">
                    <a16:creationId xmlns:a16="http://schemas.microsoft.com/office/drawing/2014/main" id="{D336DBDA-69E0-40E7-A026-FD10301181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" y="1864"/>
                <a:ext cx="467" cy="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44500" indent="-4445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>
                    <a:solidFill>
                      <a:srgbClr val="0066FF"/>
                    </a:solidFill>
                    <a:ea typeface="標楷體" panose="03000509000000000000" pitchFamily="65" charset="-120"/>
                    <a:cs typeface="Arial" panose="020B0604020202020204" pitchFamily="34" charset="0"/>
                  </a:rPr>
                  <a:t>2</a:t>
                </a:r>
                <a:r>
                  <a:rPr lang="en-US" altLang="zh-TW" sz="2800" b="0" dirty="0">
                    <a:solidFill>
                      <a:srgbClr val="000000"/>
                    </a:solidFill>
                    <a:ea typeface="標楷體" panose="03000509000000000000" pitchFamily="65" charset="-120"/>
                    <a:cs typeface="Arial" panose="020B0604020202020204" pitchFamily="34" charset="0"/>
                  </a:rPr>
                  <a:t> </a:t>
                </a:r>
              </a:p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>
                    <a:solidFill>
                      <a:srgbClr val="0066FF"/>
                    </a:solidFill>
                    <a:ea typeface="標楷體" panose="03000509000000000000" pitchFamily="65" charset="-120"/>
                    <a:cs typeface="Arial" panose="020B0604020202020204" pitchFamily="34" charset="0"/>
                  </a:rPr>
                  <a:t>7</a:t>
                </a:r>
                <a:endParaRPr lang="zh-TW" altLang="en-US" sz="2800" b="0" dirty="0">
                  <a:solidFill>
                    <a:srgbClr val="0066FF"/>
                  </a:solidFill>
                  <a:ea typeface="標楷體" panose="03000509000000000000" pitchFamily="65" charset="-120"/>
                  <a:cs typeface="Arial" panose="020B0604020202020204" pitchFamily="34" charset="0"/>
                </a:endParaRPr>
              </a:p>
            </p:txBody>
          </p:sp>
          <p:cxnSp>
            <p:nvCxnSpPr>
              <p:cNvPr id="35" name="Straight Connector 10">
                <a:extLst>
                  <a:ext uri="{FF2B5EF4-FFF2-40B4-BE49-F238E27FC236}">
                    <a16:creationId xmlns:a16="http://schemas.microsoft.com/office/drawing/2014/main" id="{1E80023C-2C67-40B7-AB86-6BA4C873DD7F}"/>
                  </a:ext>
                </a:extLst>
              </p:cNvPr>
              <p:cNvCxnSpPr/>
              <p:nvPr/>
            </p:nvCxnSpPr>
            <p:spPr>
              <a:xfrm>
                <a:off x="1320" y="2126"/>
                <a:ext cx="317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17">
              <a:extLst>
                <a:ext uri="{FF2B5EF4-FFF2-40B4-BE49-F238E27FC236}">
                  <a16:creationId xmlns:a16="http://schemas.microsoft.com/office/drawing/2014/main" id="{8F11F533-0178-4B66-9935-A67D1D0425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31218" y="4845702"/>
              <a:ext cx="741363" cy="868363"/>
              <a:chOff x="1238" y="1864"/>
              <a:chExt cx="467" cy="547"/>
            </a:xfrm>
          </p:grpSpPr>
          <p:sp>
            <p:nvSpPr>
              <p:cNvPr id="37" name="Rectangle 1">
                <a:extLst>
                  <a:ext uri="{FF2B5EF4-FFF2-40B4-BE49-F238E27FC236}">
                    <a16:creationId xmlns:a16="http://schemas.microsoft.com/office/drawing/2014/main" id="{21CBE42F-CA16-43A1-9FB7-C8E33F3276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" y="1864"/>
                <a:ext cx="467" cy="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44500" indent="-4445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>
                    <a:solidFill>
                      <a:srgbClr val="0066FF"/>
                    </a:solidFill>
                    <a:ea typeface="標楷體" panose="03000509000000000000" pitchFamily="65" charset="-120"/>
                    <a:cs typeface="Arial" panose="020B0604020202020204" pitchFamily="34" charset="0"/>
                  </a:rPr>
                  <a:t>18</a:t>
                </a:r>
                <a:r>
                  <a:rPr lang="en-US" altLang="zh-TW" sz="2800" b="0" dirty="0">
                    <a:solidFill>
                      <a:srgbClr val="000000"/>
                    </a:solidFill>
                    <a:ea typeface="標楷體" panose="03000509000000000000" pitchFamily="65" charset="-120"/>
                    <a:cs typeface="Arial" panose="020B0604020202020204" pitchFamily="34" charset="0"/>
                  </a:rPr>
                  <a:t> </a:t>
                </a:r>
              </a:p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>
                    <a:solidFill>
                      <a:srgbClr val="0066FF"/>
                    </a:solidFill>
                    <a:ea typeface="標楷體" panose="03000509000000000000" pitchFamily="65" charset="-120"/>
                    <a:cs typeface="Arial" panose="020B0604020202020204" pitchFamily="34" charset="0"/>
                  </a:rPr>
                  <a:t>14</a:t>
                </a:r>
                <a:endParaRPr lang="zh-TW" altLang="en-US" sz="2800" b="0" dirty="0">
                  <a:solidFill>
                    <a:srgbClr val="0066FF"/>
                  </a:solidFill>
                  <a:ea typeface="標楷體" panose="03000509000000000000" pitchFamily="65" charset="-120"/>
                  <a:cs typeface="Arial" panose="020B0604020202020204" pitchFamily="34" charset="0"/>
                </a:endParaRPr>
              </a:p>
            </p:txBody>
          </p:sp>
          <p:cxnSp>
            <p:nvCxnSpPr>
              <p:cNvPr id="38" name="Straight Connector 10">
                <a:extLst>
                  <a:ext uri="{FF2B5EF4-FFF2-40B4-BE49-F238E27FC236}">
                    <a16:creationId xmlns:a16="http://schemas.microsoft.com/office/drawing/2014/main" id="{7C71434F-1DB2-43DE-9BA8-05BE26C3DFD4}"/>
                  </a:ext>
                </a:extLst>
              </p:cNvPr>
              <p:cNvCxnSpPr/>
              <p:nvPr/>
            </p:nvCxnSpPr>
            <p:spPr>
              <a:xfrm>
                <a:off x="1320" y="2126"/>
                <a:ext cx="317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 Box 5">
              <a:extLst>
                <a:ext uri="{FF2B5EF4-FFF2-40B4-BE49-F238E27FC236}">
                  <a16:creationId xmlns:a16="http://schemas.microsoft.com/office/drawing/2014/main" id="{B90BD975-9104-43B2-9252-75CA6E9FD9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64079" y="4949659"/>
              <a:ext cx="492601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622300" indent="-6223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indent="0"/>
              <a:r>
                <a:rPr lang="zh-TW" altLang="en-US" sz="2800" b="0" dirty="0">
                  <a:solidFill>
                    <a:srgbClr val="0066FF"/>
                  </a:solidFill>
                  <a:ea typeface="標楷體" panose="03000509000000000000" pitchFamily="65" charset="-120"/>
                  <a:cs typeface="Arial" panose="020B0604020202020204" pitchFamily="34" charset="0"/>
                </a:rPr>
                <a:t>再判斷　　與　　是否相等。</a:t>
              </a:r>
              <a:endPara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</p:grpSp>
      <p:sp>
        <p:nvSpPr>
          <p:cNvPr id="32" name="Text Box 5">
            <a:extLst>
              <a:ext uri="{FF2B5EF4-FFF2-40B4-BE49-F238E27FC236}">
                <a16:creationId xmlns:a16="http://schemas.microsoft.com/office/drawing/2014/main" id="{5F4C7475-5FBA-4DD0-90AD-E9E70FF23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454" y="3951109"/>
            <a:ext cx="37120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/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A.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i="1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P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， </a:t>
            </a:r>
            <a:r>
              <a:rPr lang="en-US" altLang="zh-TW" sz="2800" b="0" i="1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Q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14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時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C7C94B8-7440-4757-862F-FFB0DC5903DF}"/>
              </a:ext>
            </a:extLst>
          </p:cNvPr>
          <p:cNvGrpSpPr/>
          <p:nvPr/>
        </p:nvGrpSpPr>
        <p:grpSpPr>
          <a:xfrm>
            <a:off x="1049258" y="4369609"/>
            <a:ext cx="4556342" cy="868363"/>
            <a:chOff x="4219213" y="4043076"/>
            <a:chExt cx="4556342" cy="868363"/>
          </a:xfrm>
        </p:grpSpPr>
        <p:sp>
          <p:nvSpPr>
            <p:cNvPr id="44" name="Text Box 5">
              <a:extLst>
                <a:ext uri="{FF2B5EF4-FFF2-40B4-BE49-F238E27FC236}">
                  <a16:creationId xmlns:a16="http://schemas.microsoft.com/office/drawing/2014/main" id="{04D4B96A-893A-45F9-85D0-7616BF9846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9213" y="4162944"/>
              <a:ext cx="4556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622300" indent="-6223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b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indent="0"/>
              <a:r>
                <a:rPr lang="zh-TW" altLang="en-US" sz="2800" b="0" dirty="0">
                  <a:solidFill>
                    <a:srgbClr val="0066FF"/>
                  </a:solidFill>
                  <a:ea typeface="標楷體" panose="03000509000000000000" pitchFamily="65" charset="-120"/>
                  <a:cs typeface="Arial" panose="020B0604020202020204" pitchFamily="34" charset="0"/>
                </a:rPr>
                <a:t>先判斷       是否是真分數，</a:t>
              </a:r>
              <a:endPara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grpSp>
          <p:nvGrpSpPr>
            <p:cNvPr id="45" name="Group 17">
              <a:extLst>
                <a:ext uri="{FF2B5EF4-FFF2-40B4-BE49-F238E27FC236}">
                  <a16:creationId xmlns:a16="http://schemas.microsoft.com/office/drawing/2014/main" id="{E08741FA-C6D3-46F0-84CF-ADD6517C62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03777" y="4043076"/>
              <a:ext cx="741363" cy="868363"/>
              <a:chOff x="1238" y="1864"/>
              <a:chExt cx="467" cy="547"/>
            </a:xfrm>
          </p:grpSpPr>
          <p:sp>
            <p:nvSpPr>
              <p:cNvPr id="46" name="Rectangle 1">
                <a:extLst>
                  <a:ext uri="{FF2B5EF4-FFF2-40B4-BE49-F238E27FC236}">
                    <a16:creationId xmlns:a16="http://schemas.microsoft.com/office/drawing/2014/main" id="{8BCBCA6B-A4C1-4E9F-98BA-3EC25BBC9F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" y="1864"/>
                <a:ext cx="467" cy="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444500" indent="-4445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1pPr>
                <a:lvl2pPr marL="742950" indent="-28575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2pPr>
                <a:lvl3pPr marL="11430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3pPr>
                <a:lvl4pPr marL="16002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4pPr>
                <a:lvl5pPr marL="2057400" indent="-228600"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b="1">
                    <a:solidFill>
                      <a:schemeClr val="tx1"/>
                    </a:solidFill>
                    <a:latin typeface="Arial" panose="020B0604020202020204" pitchFamily="34" charset="0"/>
                    <a:ea typeface="新細明體" panose="02020500000000000000" pitchFamily="18" charset="-12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>
                    <a:solidFill>
                      <a:srgbClr val="0066FF"/>
                    </a:solidFill>
                    <a:ea typeface="標楷體" panose="03000509000000000000" pitchFamily="65" charset="-120"/>
                    <a:cs typeface="Arial" panose="020B0604020202020204" pitchFamily="34" charset="0"/>
                  </a:rPr>
                  <a:t>2</a:t>
                </a:r>
                <a:r>
                  <a:rPr lang="en-US" altLang="zh-TW" sz="2800" b="0" dirty="0">
                    <a:solidFill>
                      <a:srgbClr val="000000"/>
                    </a:solidFill>
                    <a:ea typeface="標楷體" panose="03000509000000000000" pitchFamily="65" charset="-120"/>
                    <a:cs typeface="Arial" panose="020B0604020202020204" pitchFamily="34" charset="0"/>
                  </a:rPr>
                  <a:t> </a:t>
                </a:r>
              </a:p>
              <a:p>
                <a:pPr algn="ctr" eaLnBrk="1" hangingPunct="1">
                  <a:lnSpc>
                    <a:spcPct val="90000"/>
                  </a:lnSpc>
                </a:pPr>
                <a:r>
                  <a:rPr lang="en-US" altLang="zh-TW" sz="2800" b="0" dirty="0">
                    <a:solidFill>
                      <a:srgbClr val="0066FF"/>
                    </a:solidFill>
                    <a:ea typeface="標楷體" panose="03000509000000000000" pitchFamily="65" charset="-120"/>
                    <a:cs typeface="Arial" panose="020B0604020202020204" pitchFamily="34" charset="0"/>
                  </a:rPr>
                  <a:t>7</a:t>
                </a:r>
                <a:endParaRPr lang="zh-TW" altLang="en-US" sz="2800" b="0" dirty="0">
                  <a:solidFill>
                    <a:srgbClr val="0066FF"/>
                  </a:solidFill>
                  <a:ea typeface="標楷體" panose="03000509000000000000" pitchFamily="65" charset="-120"/>
                  <a:cs typeface="Arial" panose="020B0604020202020204" pitchFamily="34" charset="0"/>
                </a:endParaRPr>
              </a:p>
            </p:txBody>
          </p:sp>
          <p:cxnSp>
            <p:nvCxnSpPr>
              <p:cNvPr id="47" name="Straight Connector 10">
                <a:extLst>
                  <a:ext uri="{FF2B5EF4-FFF2-40B4-BE49-F238E27FC236}">
                    <a16:creationId xmlns:a16="http://schemas.microsoft.com/office/drawing/2014/main" id="{FDDF8206-48E0-4FE5-B121-172A007DDFEC}"/>
                  </a:ext>
                </a:extLst>
              </p:cNvPr>
              <p:cNvCxnSpPr/>
              <p:nvPr/>
            </p:nvCxnSpPr>
            <p:spPr>
              <a:xfrm>
                <a:off x="1320" y="2126"/>
                <a:ext cx="317" cy="0"/>
              </a:xfrm>
              <a:prstGeom prst="line">
                <a:avLst/>
              </a:prstGeom>
              <a:ln w="19050">
                <a:solidFill>
                  <a:srgbClr val="0066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Text Box 5">
            <a:extLst>
              <a:ext uri="{FF2B5EF4-FFF2-40B4-BE49-F238E27FC236}">
                <a16:creationId xmlns:a16="http://schemas.microsoft.com/office/drawing/2014/main" id="{09082168-737C-4CD1-B178-2B7C8C8320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600" y="5858689"/>
            <a:ext cx="71265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以同樣的方法判斷其他選項是否符合題意。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9" name="Line 159">
            <a:extLst>
              <a:ext uri="{FF2B5EF4-FFF2-40B4-BE49-F238E27FC236}">
                <a16:creationId xmlns:a16="http://schemas.microsoft.com/office/drawing/2014/main" id="{687A0AA2-E649-443B-8127-FF3E677A25B5}"/>
              </a:ext>
            </a:extLst>
          </p:cNvPr>
          <p:cNvSpPr>
            <a:spLocks noChangeShapeType="1"/>
          </p:cNvSpPr>
          <p:nvPr/>
        </p:nvSpPr>
        <p:spPr bwMode="auto">
          <a:xfrm>
            <a:off x="1641252" y="1690688"/>
            <a:ext cx="146304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3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25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31" grpId="0" uiExpand="1" build="p"/>
      <p:bldP spid="32" grpId="0"/>
      <p:bldP spid="48" grpId="0" uiExpand="1" build="p"/>
      <p:bldP spid="49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138</Words>
  <Application>Microsoft Office PowerPoint</Application>
  <PresentationFormat>全屏显示(4:3)</PresentationFormat>
  <Paragraphs>23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Dora Lin</dc:creator>
  <cp:lastModifiedBy>Annie Xie</cp:lastModifiedBy>
  <cp:revision>9</cp:revision>
  <dcterms:created xsi:type="dcterms:W3CDTF">2022-05-07T04:01:43Z</dcterms:created>
  <dcterms:modified xsi:type="dcterms:W3CDTF">2022-08-04T04:02:12Z</dcterms:modified>
</cp:coreProperties>
</file>