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18">
            <a:extLst>
              <a:ext uri="{FF2B5EF4-FFF2-40B4-BE49-F238E27FC236}">
                <a16:creationId xmlns:a16="http://schemas.microsoft.com/office/drawing/2014/main" id="{C320D377-3DFE-C38E-804D-C787025CE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25621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4  </a:t>
            </a:r>
            <a:r>
              <a:rPr lang="zh-TW" altLang="en-US" sz="3400" dirty="0"/>
              <a:t>圖形分割</a:t>
            </a:r>
            <a:r>
              <a:rPr lang="zh-CN" altLang="en-US" sz="3400" dirty="0"/>
              <a:t>和</a:t>
            </a:r>
            <a:r>
              <a:rPr lang="zh-TW" altLang="en-US" sz="3400" dirty="0"/>
              <a:t>拼砌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F8E8ABFC-DFD3-BA1C-E91D-76BDE00A5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663" y="4502150"/>
            <a:ext cx="3533775" cy="660400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︰</a:t>
            </a:r>
            <a:r>
              <a:rPr lang="zh-TW" altLang="en-US" sz="2800" b="0" u="sng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      </a:t>
            </a:r>
            <a:endParaRPr lang="zh-TW" altLang="en-US" sz="2800" b="0" u="sng" dirty="0">
              <a:ea typeface="標楷體" panose="03000509000000000000" pitchFamily="65" charset="-12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FD9E2AD1-F075-794B-977D-E64185C82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1023938"/>
            <a:ext cx="83089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23888" indent="-623888" eaLnBrk="1" hangingPunct="1">
              <a:spcAft>
                <a:spcPct val="54000"/>
              </a:spcAft>
              <a:defRPr/>
            </a:pP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  5. </a:t>
            </a:r>
          </a:p>
          <a:p>
            <a:pPr marL="623888" indent="-623888" eaLnBrk="1" hangingPunct="1">
              <a:spcAft>
                <a:spcPts val="0"/>
              </a:spcAft>
              <a:defRPr/>
            </a:pPr>
            <a:endParaRPr lang="en-US" altLang="zh-TW" sz="2800" b="0" dirty="0">
              <a:latin typeface="Arial" charset="0"/>
              <a:ea typeface="標楷體" pitchFamily="65" charset="-120"/>
              <a:cs typeface="Arial" charset="0"/>
            </a:endParaRPr>
          </a:p>
          <a:p>
            <a:pPr marL="623888" indent="-623888" eaLnBrk="1" hangingPunct="1">
              <a:spcAft>
                <a:spcPts val="1800"/>
              </a:spcAft>
              <a:defRPr/>
            </a:pPr>
            <a:endParaRPr lang="en-US" altLang="zh-TW" sz="2800" b="0" dirty="0">
              <a:latin typeface="Arial" charset="0"/>
              <a:ea typeface="標楷體" pitchFamily="65" charset="-120"/>
              <a:cs typeface="Arial" charset="0"/>
            </a:endParaRPr>
          </a:p>
          <a:p>
            <a:pPr marL="623888" indent="-623888" eaLnBrk="1" hangingPunct="1">
              <a:spcAft>
                <a:spcPts val="1800"/>
              </a:spcAft>
              <a:defRPr/>
            </a:pPr>
            <a:endParaRPr lang="en-US" altLang="zh-TW" sz="2800" b="0" dirty="0">
              <a:latin typeface="Arial" charset="0"/>
              <a:ea typeface="標楷體" pitchFamily="65" charset="-120"/>
              <a:cs typeface="Arial" charset="0"/>
            </a:endParaRPr>
          </a:p>
          <a:p>
            <a:pPr marL="1082675" indent="-1082675" eaLnBrk="1" hangingPunct="1">
              <a:defRPr/>
            </a:pP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      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(a)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 用圖形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A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和圖形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E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可以拼成哪一種四邊形？</a:t>
            </a:r>
            <a:b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</a:b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(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只須寫出答案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)</a:t>
            </a:r>
            <a:r>
              <a:rPr lang="zh-TW" altLang="en-US" sz="2400" b="0" dirty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4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[</a:t>
            </a:r>
            <a:r>
              <a:rPr lang="en-US" altLang="zh-TW" sz="2400" b="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TW" altLang="en-US" sz="2400" b="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zh-TW" sz="2400" b="0" dirty="0">
              <a:latin typeface="Arial" panose="020B0604020202020204" pitchFamily="34" charset="0"/>
              <a:ea typeface="標楷體" pitchFamily="65" charset="-120"/>
              <a:cs typeface="Arial" panose="020B0604020202020204" pitchFamily="34" charset="0"/>
            </a:endParaRPr>
          </a:p>
        </p:txBody>
      </p:sp>
      <p:sp>
        <p:nvSpPr>
          <p:cNvPr id="7" name="任意多边形 2">
            <a:extLst>
              <a:ext uri="{FF2B5EF4-FFF2-40B4-BE49-F238E27FC236}">
                <a16:creationId xmlns:a16="http://schemas.microsoft.com/office/drawing/2014/main" id="{8F5A50EF-FD92-F6DA-A669-EB96EEE3FFA0}"/>
              </a:ext>
            </a:extLst>
          </p:cNvPr>
          <p:cNvSpPr>
            <a:spLocks/>
          </p:cNvSpPr>
          <p:nvPr/>
        </p:nvSpPr>
        <p:spPr bwMode="auto">
          <a:xfrm>
            <a:off x="1765300" y="1401763"/>
            <a:ext cx="1152525" cy="1444625"/>
          </a:xfrm>
          <a:custGeom>
            <a:avLst/>
            <a:gdLst>
              <a:gd name="T0" fmla="*/ 806268 w 1164771"/>
              <a:gd name="T1" fmla="*/ 576476 h 1444913"/>
              <a:gd name="T2" fmla="*/ 2502 w 1164771"/>
              <a:gd name="T3" fmla="*/ 579139 h 1444913"/>
              <a:gd name="T4" fmla="*/ 0 w 1164771"/>
              <a:gd name="T5" fmla="*/ 0 h 1444913"/>
              <a:gd name="T6" fmla="*/ 1081731 w 1164771"/>
              <a:gd name="T7" fmla="*/ 0 h 1444913"/>
              <a:gd name="T8" fmla="*/ 1081731 w 1164771"/>
              <a:gd name="T9" fmla="*/ 1440745 h 1444913"/>
              <a:gd name="T10" fmla="*/ 811172 w 1164771"/>
              <a:gd name="T11" fmla="*/ 1443185 h 1444913"/>
              <a:gd name="T12" fmla="*/ 806268 w 1164771"/>
              <a:gd name="T13" fmla="*/ 576476 h 14449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64771"/>
              <a:gd name="T22" fmla="*/ 0 h 1444913"/>
              <a:gd name="T23" fmla="*/ 1164771 w 1164771"/>
              <a:gd name="T24" fmla="*/ 1444913 h 14449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64771" h="1444913">
                <a:moveTo>
                  <a:pt x="868162" y="577166"/>
                </a:moveTo>
                <a:lnTo>
                  <a:pt x="2694" y="579832"/>
                </a:lnTo>
                <a:lnTo>
                  <a:pt x="0" y="0"/>
                </a:lnTo>
                <a:lnTo>
                  <a:pt x="1164771" y="0"/>
                </a:lnTo>
                <a:lnTo>
                  <a:pt x="1164771" y="1442468"/>
                </a:lnTo>
                <a:lnTo>
                  <a:pt x="873443" y="1444913"/>
                </a:lnTo>
                <a:cubicBezTo>
                  <a:pt x="876173" y="1158330"/>
                  <a:pt x="865432" y="863749"/>
                  <a:pt x="868162" y="577166"/>
                </a:cubicBezTo>
                <a:close/>
              </a:path>
            </a:pathLst>
          </a:custGeom>
          <a:solidFill>
            <a:srgbClr val="CCE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4">
            <a:extLst>
              <a:ext uri="{FF2B5EF4-FFF2-40B4-BE49-F238E27FC236}">
                <a16:creationId xmlns:a16="http://schemas.microsoft.com/office/drawing/2014/main" id="{094A0DD3-1EF8-37F9-0C59-B511CB55C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1981200"/>
            <a:ext cx="284162" cy="863600"/>
          </a:xfrm>
          <a:prstGeom prst="rect">
            <a:avLst/>
          </a:prstGeom>
          <a:solidFill>
            <a:srgbClr val="CCE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9" name="任意多边形 5">
            <a:extLst>
              <a:ext uri="{FF2B5EF4-FFF2-40B4-BE49-F238E27FC236}">
                <a16:creationId xmlns:a16="http://schemas.microsoft.com/office/drawing/2014/main" id="{16847D54-CA22-35AC-8D25-A5BCBEF1ECDD}"/>
              </a:ext>
            </a:extLst>
          </p:cNvPr>
          <p:cNvSpPr>
            <a:spLocks/>
          </p:cNvSpPr>
          <p:nvPr/>
        </p:nvSpPr>
        <p:spPr bwMode="auto">
          <a:xfrm>
            <a:off x="3776663" y="1401763"/>
            <a:ext cx="577850" cy="865187"/>
          </a:xfrm>
          <a:custGeom>
            <a:avLst/>
            <a:gdLst>
              <a:gd name="T0" fmla="*/ 0 w 576943"/>
              <a:gd name="T1" fmla="*/ 0 h 892628"/>
              <a:gd name="T2" fmla="*/ 0 w 576943"/>
              <a:gd name="T3" fmla="*/ 717103 h 892628"/>
              <a:gd name="T4" fmla="*/ 582406 w 576943"/>
              <a:gd name="T5" fmla="*/ 717103 h 892628"/>
              <a:gd name="T6" fmla="*/ 582406 w 576943"/>
              <a:gd name="T7" fmla="*/ 480985 h 892628"/>
              <a:gd name="T8" fmla="*/ 285708 w 576943"/>
              <a:gd name="T9" fmla="*/ 480985 h 892628"/>
              <a:gd name="T10" fmla="*/ 285708 w 576943"/>
              <a:gd name="T11" fmla="*/ 0 h 892628"/>
              <a:gd name="T12" fmla="*/ 0 w 576943"/>
              <a:gd name="T13" fmla="*/ 0 h 8926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76943"/>
              <a:gd name="T22" fmla="*/ 0 h 892628"/>
              <a:gd name="T23" fmla="*/ 576943 w 576943"/>
              <a:gd name="T24" fmla="*/ 892628 h 8926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76943" h="892628">
                <a:moveTo>
                  <a:pt x="0" y="0"/>
                </a:moveTo>
                <a:lnTo>
                  <a:pt x="0" y="892628"/>
                </a:lnTo>
                <a:lnTo>
                  <a:pt x="576943" y="892628"/>
                </a:lnTo>
                <a:lnTo>
                  <a:pt x="576943" y="598714"/>
                </a:lnTo>
                <a:lnTo>
                  <a:pt x="283028" y="598714"/>
                </a:lnTo>
                <a:lnTo>
                  <a:pt x="283028" y="0"/>
                </a:lnTo>
                <a:lnTo>
                  <a:pt x="0" y="0"/>
                </a:lnTo>
                <a:close/>
              </a:path>
            </a:pathLst>
          </a:custGeom>
          <a:solidFill>
            <a:srgbClr val="CCE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6">
            <a:extLst>
              <a:ext uri="{FF2B5EF4-FFF2-40B4-BE49-F238E27FC236}">
                <a16:creationId xmlns:a16="http://schemas.microsoft.com/office/drawing/2014/main" id="{C1A3A737-DC18-2490-7E9C-AFB2BFA42D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1401763"/>
            <a:ext cx="863600" cy="863600"/>
          </a:xfrm>
          <a:prstGeom prst="rect">
            <a:avLst/>
          </a:prstGeom>
          <a:solidFill>
            <a:srgbClr val="CCE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11" name="矩形 7">
            <a:extLst>
              <a:ext uri="{FF2B5EF4-FFF2-40B4-BE49-F238E27FC236}">
                <a16:creationId xmlns:a16="http://schemas.microsoft.com/office/drawing/2014/main" id="{3E923F46-4601-2F8D-6D05-FAEED0F67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4513" y="2551113"/>
            <a:ext cx="1154112" cy="290512"/>
          </a:xfrm>
          <a:prstGeom prst="rect">
            <a:avLst/>
          </a:prstGeom>
          <a:solidFill>
            <a:srgbClr val="CCE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12" name="任意多边形 8">
            <a:extLst>
              <a:ext uri="{FF2B5EF4-FFF2-40B4-BE49-F238E27FC236}">
                <a16:creationId xmlns:a16="http://schemas.microsoft.com/office/drawing/2014/main" id="{811651C6-B520-C2B5-88F2-3A351DE1B847}"/>
              </a:ext>
            </a:extLst>
          </p:cNvPr>
          <p:cNvSpPr>
            <a:spLocks/>
          </p:cNvSpPr>
          <p:nvPr/>
        </p:nvSpPr>
        <p:spPr bwMode="auto">
          <a:xfrm>
            <a:off x="6370638" y="1684338"/>
            <a:ext cx="858837" cy="1154112"/>
          </a:xfrm>
          <a:custGeom>
            <a:avLst/>
            <a:gdLst>
              <a:gd name="T0" fmla="*/ 243826 w 884488"/>
              <a:gd name="T1" fmla="*/ 866100 h 1153885"/>
              <a:gd name="T2" fmla="*/ 241678 w 884488"/>
              <a:gd name="T3" fmla="*/ 0 h 1153885"/>
              <a:gd name="T4" fmla="*/ 719839 w 884488"/>
              <a:gd name="T5" fmla="*/ 0 h 1153885"/>
              <a:gd name="T6" fmla="*/ 719839 w 884488"/>
              <a:gd name="T7" fmla="*/ 1155247 h 1153885"/>
              <a:gd name="T8" fmla="*/ 2234 w 884488"/>
              <a:gd name="T9" fmla="*/ 1155247 h 1153885"/>
              <a:gd name="T10" fmla="*/ 0 w 884488"/>
              <a:gd name="T11" fmla="*/ 866100 h 1153885"/>
              <a:gd name="T12" fmla="*/ 243826 w 884488"/>
              <a:gd name="T13" fmla="*/ 866100 h 11538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84488"/>
              <a:gd name="T22" fmla="*/ 0 h 1153885"/>
              <a:gd name="T23" fmla="*/ 884488 w 884488"/>
              <a:gd name="T24" fmla="*/ 1153885 h 11538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84488" h="1153885">
                <a:moveTo>
                  <a:pt x="299596" y="865080"/>
                </a:moveTo>
                <a:cubicBezTo>
                  <a:pt x="298717" y="575132"/>
                  <a:pt x="297837" y="289948"/>
                  <a:pt x="296958" y="0"/>
                </a:cubicBezTo>
                <a:lnTo>
                  <a:pt x="884488" y="0"/>
                </a:lnTo>
                <a:lnTo>
                  <a:pt x="884488" y="1153885"/>
                </a:lnTo>
                <a:lnTo>
                  <a:pt x="2746" y="1153885"/>
                </a:lnTo>
                <a:cubicBezTo>
                  <a:pt x="1831" y="1057617"/>
                  <a:pt x="915" y="961348"/>
                  <a:pt x="0" y="865080"/>
                </a:cubicBezTo>
                <a:lnTo>
                  <a:pt x="299596" y="865080"/>
                </a:lnTo>
                <a:close/>
              </a:path>
            </a:pathLst>
          </a:custGeom>
          <a:solidFill>
            <a:srgbClr val="CCE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9">
            <a:extLst>
              <a:ext uri="{FF2B5EF4-FFF2-40B4-BE49-F238E27FC236}">
                <a16:creationId xmlns:a16="http://schemas.microsoft.com/office/drawing/2014/main" id="{5411A59E-2448-8A31-4BF8-97D84CBD265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44663" y="3892550"/>
            <a:ext cx="2268537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9D1E9917-6DAB-6F22-F7E4-29E708DF4E5C}"/>
              </a:ext>
            </a:extLst>
          </p:cNvPr>
          <p:cNvGraphicFramePr>
            <a:graphicFrameLocks noGrp="1"/>
          </p:cNvGraphicFramePr>
          <p:nvPr/>
        </p:nvGraphicFramePr>
        <p:xfrm>
          <a:off x="1476375" y="1114425"/>
          <a:ext cx="6335713" cy="2011366"/>
        </p:xfrm>
        <a:graphic>
          <a:graphicData uri="http://schemas.openxmlformats.org/drawingml/2006/table">
            <a:tbl>
              <a:tblPr/>
              <a:tblGrid>
                <a:gridCol w="287338">
                  <a:extLst>
                    <a:ext uri="{9D8B030D-6E8A-4147-A177-3AD203B41FA5}">
                      <a16:colId xmlns:a16="http://schemas.microsoft.com/office/drawing/2014/main" val="810908015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2014921061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3351151328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581612974"/>
                    </a:ext>
                  </a:extLst>
                </a:gridCol>
                <a:gridCol w="287338">
                  <a:extLst>
                    <a:ext uri="{9D8B030D-6E8A-4147-A177-3AD203B41FA5}">
                      <a16:colId xmlns:a16="http://schemas.microsoft.com/office/drawing/2014/main" val="1277809547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3035786628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26020492"/>
                    </a:ext>
                  </a:extLst>
                </a:gridCol>
                <a:gridCol w="287338">
                  <a:extLst>
                    <a:ext uri="{9D8B030D-6E8A-4147-A177-3AD203B41FA5}">
                      <a16:colId xmlns:a16="http://schemas.microsoft.com/office/drawing/2014/main" val="870480483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2613506492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789202396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3331179677"/>
                    </a:ext>
                  </a:extLst>
                </a:gridCol>
                <a:gridCol w="287338">
                  <a:extLst>
                    <a:ext uri="{9D8B030D-6E8A-4147-A177-3AD203B41FA5}">
                      <a16:colId xmlns:a16="http://schemas.microsoft.com/office/drawing/2014/main" val="3310089314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1478423945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4095523385"/>
                    </a:ext>
                  </a:extLst>
                </a:gridCol>
                <a:gridCol w="287338">
                  <a:extLst>
                    <a:ext uri="{9D8B030D-6E8A-4147-A177-3AD203B41FA5}">
                      <a16:colId xmlns:a16="http://schemas.microsoft.com/office/drawing/2014/main" val="352106916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3664709908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1544970249"/>
                    </a:ext>
                  </a:extLst>
                </a:gridCol>
                <a:gridCol w="287338">
                  <a:extLst>
                    <a:ext uri="{9D8B030D-6E8A-4147-A177-3AD203B41FA5}">
                      <a16:colId xmlns:a16="http://schemas.microsoft.com/office/drawing/2014/main" val="1522099737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756557269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4290688132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1320049637"/>
                    </a:ext>
                  </a:extLst>
                </a:gridCol>
                <a:gridCol w="287338">
                  <a:extLst>
                    <a:ext uri="{9D8B030D-6E8A-4147-A177-3AD203B41FA5}">
                      <a16:colId xmlns:a16="http://schemas.microsoft.com/office/drawing/2014/main" val="4222016752"/>
                    </a:ext>
                  </a:extLst>
                </a:gridCol>
              </a:tblGrid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5985437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4579189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5203109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3965822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624046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6712846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5823964"/>
                  </a:ext>
                </a:extLst>
              </a:tr>
            </a:tbl>
          </a:graphicData>
        </a:graphic>
      </p:graphicFrame>
      <p:sp>
        <p:nvSpPr>
          <p:cNvPr id="15" name="文本框 10">
            <a:extLst>
              <a:ext uri="{FF2B5EF4-FFF2-40B4-BE49-F238E27FC236}">
                <a16:creationId xmlns:a16="http://schemas.microsoft.com/office/drawing/2014/main" id="{C5139D50-D158-6C95-5FE0-140F9C6F9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1441450"/>
            <a:ext cx="390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HK" sz="2400" b="0"/>
              <a:t>A</a:t>
            </a:r>
            <a:endParaRPr lang="zh-HK" altLang="en-US" sz="2400" b="0"/>
          </a:p>
        </p:txBody>
      </p:sp>
      <p:sp>
        <p:nvSpPr>
          <p:cNvPr id="16" name="文本框 19">
            <a:extLst>
              <a:ext uri="{FF2B5EF4-FFF2-40B4-BE49-F238E27FC236}">
                <a16:creationId xmlns:a16="http://schemas.microsoft.com/office/drawing/2014/main" id="{4B9D0068-9FE8-AED9-2BF9-6775D254D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4363" y="2170113"/>
            <a:ext cx="390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HK" sz="2400" b="0"/>
              <a:t>B</a:t>
            </a:r>
            <a:endParaRPr lang="zh-HK" altLang="en-US" sz="2400" b="0"/>
          </a:p>
        </p:txBody>
      </p:sp>
      <p:sp>
        <p:nvSpPr>
          <p:cNvPr id="17" name="文本框 20">
            <a:extLst>
              <a:ext uri="{FF2B5EF4-FFF2-40B4-BE49-F238E27FC236}">
                <a16:creationId xmlns:a16="http://schemas.microsoft.com/office/drawing/2014/main" id="{9990A8BF-B772-B2C1-D9ED-BEAFB5DF81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1585913"/>
            <a:ext cx="406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HK" sz="2400" b="0"/>
              <a:t>C</a:t>
            </a:r>
            <a:endParaRPr lang="zh-HK" altLang="en-US" sz="2400" b="0"/>
          </a:p>
        </p:txBody>
      </p:sp>
      <p:sp>
        <p:nvSpPr>
          <p:cNvPr id="18" name="文本框 21">
            <a:extLst>
              <a:ext uri="{FF2B5EF4-FFF2-40B4-BE49-F238E27FC236}">
                <a16:creationId xmlns:a16="http://schemas.microsoft.com/office/drawing/2014/main" id="{4D5DFE72-285E-F189-131F-08CA81E9A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8213" y="2466975"/>
            <a:ext cx="4079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HK" sz="2400" b="0"/>
              <a:t>D</a:t>
            </a:r>
            <a:endParaRPr lang="zh-HK" altLang="en-US" sz="2400" b="0"/>
          </a:p>
        </p:txBody>
      </p:sp>
      <p:sp>
        <p:nvSpPr>
          <p:cNvPr id="19" name="文本框 22">
            <a:extLst>
              <a:ext uri="{FF2B5EF4-FFF2-40B4-BE49-F238E27FC236}">
                <a16:creationId xmlns:a16="http://schemas.microsoft.com/office/drawing/2014/main" id="{FA0FC706-B390-08F6-CC7D-2CF511F11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8425" y="1584325"/>
            <a:ext cx="390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HK" sz="2400" b="0"/>
              <a:t>E</a:t>
            </a:r>
            <a:endParaRPr lang="zh-HK" altLang="en-US" sz="2400" b="0"/>
          </a:p>
        </p:txBody>
      </p:sp>
      <p:sp>
        <p:nvSpPr>
          <p:cNvPr id="20" name="文本框 23">
            <a:extLst>
              <a:ext uri="{FF2B5EF4-FFF2-40B4-BE49-F238E27FC236}">
                <a16:creationId xmlns:a16="http://schemas.microsoft.com/office/drawing/2014/main" id="{66EF858F-100A-6E97-71BE-CD4B588FB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6875" y="2012950"/>
            <a:ext cx="373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HK" sz="2400" b="0"/>
              <a:t>F</a:t>
            </a:r>
            <a:endParaRPr lang="zh-HK" altLang="en-US" sz="2400" b="0"/>
          </a:p>
        </p:txBody>
      </p:sp>
      <p:sp>
        <p:nvSpPr>
          <p:cNvPr id="21" name="任意多边形 25">
            <a:extLst>
              <a:ext uri="{FF2B5EF4-FFF2-40B4-BE49-F238E27FC236}">
                <a16:creationId xmlns:a16="http://schemas.microsoft.com/office/drawing/2014/main" id="{B2F42F22-91D9-C361-EDCA-1052C28B8036}"/>
              </a:ext>
            </a:extLst>
          </p:cNvPr>
          <p:cNvSpPr>
            <a:spLocks/>
          </p:cNvSpPr>
          <p:nvPr/>
        </p:nvSpPr>
        <p:spPr bwMode="auto">
          <a:xfrm>
            <a:off x="1763713" y="1401763"/>
            <a:ext cx="1152525" cy="1444625"/>
          </a:xfrm>
          <a:custGeom>
            <a:avLst/>
            <a:gdLst>
              <a:gd name="T0" fmla="*/ 806268 w 1164771"/>
              <a:gd name="T1" fmla="*/ 576476 h 1444913"/>
              <a:gd name="T2" fmla="*/ 2502 w 1164771"/>
              <a:gd name="T3" fmla="*/ 579139 h 1444913"/>
              <a:gd name="T4" fmla="*/ 0 w 1164771"/>
              <a:gd name="T5" fmla="*/ 0 h 1444913"/>
              <a:gd name="T6" fmla="*/ 1081731 w 1164771"/>
              <a:gd name="T7" fmla="*/ 0 h 1444913"/>
              <a:gd name="T8" fmla="*/ 1081731 w 1164771"/>
              <a:gd name="T9" fmla="*/ 1440745 h 1444913"/>
              <a:gd name="T10" fmla="*/ 811172 w 1164771"/>
              <a:gd name="T11" fmla="*/ 1443185 h 1444913"/>
              <a:gd name="T12" fmla="*/ 806268 w 1164771"/>
              <a:gd name="T13" fmla="*/ 576476 h 14449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64771"/>
              <a:gd name="T22" fmla="*/ 0 h 1444913"/>
              <a:gd name="T23" fmla="*/ 1164771 w 1164771"/>
              <a:gd name="T24" fmla="*/ 1444913 h 14449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64771" h="1444913">
                <a:moveTo>
                  <a:pt x="868162" y="577166"/>
                </a:moveTo>
                <a:lnTo>
                  <a:pt x="2694" y="579832"/>
                </a:lnTo>
                <a:lnTo>
                  <a:pt x="0" y="0"/>
                </a:lnTo>
                <a:lnTo>
                  <a:pt x="1164771" y="0"/>
                </a:lnTo>
                <a:lnTo>
                  <a:pt x="1164771" y="1442468"/>
                </a:lnTo>
                <a:lnTo>
                  <a:pt x="873443" y="1444913"/>
                </a:lnTo>
                <a:cubicBezTo>
                  <a:pt x="876173" y="1158330"/>
                  <a:pt x="865432" y="863749"/>
                  <a:pt x="868162" y="577166"/>
                </a:cubicBezTo>
                <a:close/>
              </a:path>
            </a:pathLst>
          </a:custGeom>
          <a:noFill/>
          <a:ln w="28575" algn="ctr">
            <a:solidFill>
              <a:srgbClr val="FF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1907EFA-FB33-4DE1-D51F-3C1B494A5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0775" y="1401763"/>
            <a:ext cx="863600" cy="863600"/>
          </a:xfrm>
          <a:prstGeom prst="rect">
            <a:avLst/>
          </a:prstGeom>
          <a:noFill/>
          <a:ln w="28575" algn="ctr">
            <a:solidFill>
              <a:srgbClr val="FF66FF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46459 0.4143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29" y="20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0046 L 0.1184 0.4986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20" y="2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18">
            <a:extLst>
              <a:ext uri="{FF2B5EF4-FFF2-40B4-BE49-F238E27FC236}">
                <a16:creationId xmlns:a16="http://schemas.microsoft.com/office/drawing/2014/main" id="{CEDFBCC6-4E95-87A2-9026-92F7CF8944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2562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4  </a:t>
            </a:r>
            <a:r>
              <a:rPr lang="zh-TW" altLang="en-US" sz="3400" dirty="0"/>
              <a:t>圖形分割</a:t>
            </a:r>
            <a:r>
              <a:rPr lang="zh-CN" altLang="en-US" sz="3400" dirty="0"/>
              <a:t>和</a:t>
            </a:r>
            <a:r>
              <a:rPr lang="zh-TW" altLang="en-US" sz="3400" dirty="0"/>
              <a:t>拼砌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AC8B6A17-B424-BF42-E062-8C2C68297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4495800"/>
            <a:ext cx="6338887" cy="463550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︰</a:t>
            </a:r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圖形</a:t>
            </a:r>
            <a:r>
              <a:rPr lang="en-US" altLang="zh-TW" sz="2800" b="0" u="sng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</a:t>
            </a:r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和圖形</a:t>
            </a:r>
            <a:r>
              <a:rPr lang="zh-TW" altLang="en-US" sz="2800" b="0" u="sng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</a:t>
            </a:r>
            <a:endParaRPr lang="zh-TW" altLang="en-US" sz="2800" b="0" u="sng" dirty="0">
              <a:ea typeface="標楷體" panose="03000509000000000000" pitchFamily="65" charset="-12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F0901E38-86EB-2A91-0154-FE57DA6606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1023938"/>
            <a:ext cx="83089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23888" indent="-623888" eaLnBrk="1" hangingPunct="1">
              <a:spcAft>
                <a:spcPct val="54000"/>
              </a:spcAft>
              <a:defRPr/>
            </a:pP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  5. </a:t>
            </a:r>
          </a:p>
          <a:p>
            <a:pPr marL="623888" indent="-623888" eaLnBrk="1" hangingPunct="1">
              <a:spcAft>
                <a:spcPts val="0"/>
              </a:spcAft>
              <a:defRPr/>
            </a:pPr>
            <a:endParaRPr lang="en-US" altLang="zh-TW" sz="2800" b="0" dirty="0">
              <a:latin typeface="Arial" charset="0"/>
              <a:ea typeface="標楷體" pitchFamily="65" charset="-120"/>
              <a:cs typeface="Arial" charset="0"/>
            </a:endParaRPr>
          </a:p>
          <a:p>
            <a:pPr marL="623888" indent="-623888" eaLnBrk="1" hangingPunct="1">
              <a:spcAft>
                <a:spcPts val="1800"/>
              </a:spcAft>
              <a:defRPr/>
            </a:pPr>
            <a:endParaRPr lang="en-US" altLang="zh-TW" sz="2800" b="0" dirty="0">
              <a:latin typeface="Arial" charset="0"/>
              <a:ea typeface="標楷體" pitchFamily="65" charset="-120"/>
              <a:cs typeface="Arial" charset="0"/>
            </a:endParaRPr>
          </a:p>
          <a:p>
            <a:pPr marL="623888" indent="-623888" eaLnBrk="1" hangingPunct="1">
              <a:spcAft>
                <a:spcPts val="1800"/>
              </a:spcAft>
              <a:defRPr/>
            </a:pPr>
            <a:endParaRPr lang="en-US" altLang="zh-TW" sz="2800" b="0" dirty="0">
              <a:latin typeface="Arial" charset="0"/>
              <a:ea typeface="標楷體" pitchFamily="65" charset="-120"/>
              <a:cs typeface="Arial" charset="0"/>
            </a:endParaRPr>
          </a:p>
          <a:p>
            <a:pPr marL="1082675" indent="-1082675" eaLnBrk="1" hangingPunct="1">
              <a:defRPr/>
            </a:pP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      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(b) 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用圖形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B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和哪兩個圖形可</a:t>
            </a:r>
            <a:r>
              <a:rPr lang="zh-CN" altLang="en-US" sz="2800" dirty="0">
                <a:latin typeface="Arial" charset="0"/>
                <a:ea typeface="標楷體" pitchFamily="65" charset="-120"/>
                <a:cs typeface="Arial" charset="0"/>
              </a:rPr>
              <a:t>以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拼成一個正方形？</a:t>
            </a:r>
            <a:b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</a:b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(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只須寫出答案</a:t>
            </a:r>
            <a:r>
              <a:rPr lang="en-US" altLang="zh-TW" sz="2800" b="0" dirty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)</a:t>
            </a:r>
            <a:r>
              <a:rPr lang="zh-TW" altLang="en-US" sz="2800" b="0" dirty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r>
              <a:rPr lang="en-US" altLang="zh-TW" sz="24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[</a:t>
            </a:r>
            <a:r>
              <a:rPr lang="en-US" altLang="zh-TW" sz="2400" b="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TW" altLang="en-US" sz="2400" b="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zh-TW" sz="2400" b="0" dirty="0">
              <a:latin typeface="Arial" panose="020B0604020202020204" pitchFamily="34" charset="0"/>
              <a:ea typeface="標楷體" pitchFamily="65" charset="-120"/>
              <a:cs typeface="Arial" panose="020B0604020202020204" pitchFamily="34" charset="0"/>
            </a:endParaRPr>
          </a:p>
        </p:txBody>
      </p:sp>
      <p:sp>
        <p:nvSpPr>
          <p:cNvPr id="9" name="任意多边形 13">
            <a:extLst>
              <a:ext uri="{FF2B5EF4-FFF2-40B4-BE49-F238E27FC236}">
                <a16:creationId xmlns:a16="http://schemas.microsoft.com/office/drawing/2014/main" id="{CA6D014C-66F0-A1BA-9F9E-8256D6C7F9F6}"/>
              </a:ext>
            </a:extLst>
          </p:cNvPr>
          <p:cNvSpPr>
            <a:spLocks/>
          </p:cNvSpPr>
          <p:nvPr/>
        </p:nvSpPr>
        <p:spPr bwMode="auto">
          <a:xfrm>
            <a:off x="1765300" y="1401763"/>
            <a:ext cx="1152525" cy="1444625"/>
          </a:xfrm>
          <a:custGeom>
            <a:avLst/>
            <a:gdLst>
              <a:gd name="T0" fmla="*/ 806268 w 1164771"/>
              <a:gd name="T1" fmla="*/ 576476 h 1444913"/>
              <a:gd name="T2" fmla="*/ 2502 w 1164771"/>
              <a:gd name="T3" fmla="*/ 579139 h 1444913"/>
              <a:gd name="T4" fmla="*/ 0 w 1164771"/>
              <a:gd name="T5" fmla="*/ 0 h 1444913"/>
              <a:gd name="T6" fmla="*/ 1081731 w 1164771"/>
              <a:gd name="T7" fmla="*/ 0 h 1444913"/>
              <a:gd name="T8" fmla="*/ 1081731 w 1164771"/>
              <a:gd name="T9" fmla="*/ 1440745 h 1444913"/>
              <a:gd name="T10" fmla="*/ 811172 w 1164771"/>
              <a:gd name="T11" fmla="*/ 1443185 h 1444913"/>
              <a:gd name="T12" fmla="*/ 806268 w 1164771"/>
              <a:gd name="T13" fmla="*/ 576476 h 14449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64771"/>
              <a:gd name="T22" fmla="*/ 0 h 1444913"/>
              <a:gd name="T23" fmla="*/ 1164771 w 1164771"/>
              <a:gd name="T24" fmla="*/ 1444913 h 14449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64771" h="1444913">
                <a:moveTo>
                  <a:pt x="868162" y="577166"/>
                </a:moveTo>
                <a:lnTo>
                  <a:pt x="2694" y="579832"/>
                </a:lnTo>
                <a:lnTo>
                  <a:pt x="0" y="0"/>
                </a:lnTo>
                <a:lnTo>
                  <a:pt x="1164771" y="0"/>
                </a:lnTo>
                <a:lnTo>
                  <a:pt x="1164771" y="1442468"/>
                </a:lnTo>
                <a:lnTo>
                  <a:pt x="873443" y="1444913"/>
                </a:lnTo>
                <a:cubicBezTo>
                  <a:pt x="876173" y="1158330"/>
                  <a:pt x="865432" y="863749"/>
                  <a:pt x="868162" y="577166"/>
                </a:cubicBezTo>
                <a:close/>
              </a:path>
            </a:pathLst>
          </a:custGeom>
          <a:solidFill>
            <a:srgbClr val="CCE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14">
            <a:extLst>
              <a:ext uri="{FF2B5EF4-FFF2-40B4-BE49-F238E27FC236}">
                <a16:creationId xmlns:a16="http://schemas.microsoft.com/office/drawing/2014/main" id="{301A768C-A08A-FD6F-C4F7-F567205305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1981200"/>
            <a:ext cx="284162" cy="863600"/>
          </a:xfrm>
          <a:prstGeom prst="rect">
            <a:avLst/>
          </a:prstGeom>
          <a:solidFill>
            <a:srgbClr val="CCE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11" name="任意多边形 15">
            <a:extLst>
              <a:ext uri="{FF2B5EF4-FFF2-40B4-BE49-F238E27FC236}">
                <a16:creationId xmlns:a16="http://schemas.microsoft.com/office/drawing/2014/main" id="{5CCBCF27-4565-1C0B-7572-F72643FA0F2D}"/>
              </a:ext>
            </a:extLst>
          </p:cNvPr>
          <p:cNvSpPr>
            <a:spLocks/>
          </p:cNvSpPr>
          <p:nvPr/>
        </p:nvSpPr>
        <p:spPr bwMode="auto">
          <a:xfrm>
            <a:off x="3776663" y="1401763"/>
            <a:ext cx="577850" cy="865187"/>
          </a:xfrm>
          <a:custGeom>
            <a:avLst/>
            <a:gdLst>
              <a:gd name="T0" fmla="*/ 0 w 576943"/>
              <a:gd name="T1" fmla="*/ 0 h 892628"/>
              <a:gd name="T2" fmla="*/ 0 w 576943"/>
              <a:gd name="T3" fmla="*/ 717103 h 892628"/>
              <a:gd name="T4" fmla="*/ 582406 w 576943"/>
              <a:gd name="T5" fmla="*/ 717103 h 892628"/>
              <a:gd name="T6" fmla="*/ 582406 w 576943"/>
              <a:gd name="T7" fmla="*/ 480985 h 892628"/>
              <a:gd name="T8" fmla="*/ 285708 w 576943"/>
              <a:gd name="T9" fmla="*/ 480985 h 892628"/>
              <a:gd name="T10" fmla="*/ 285708 w 576943"/>
              <a:gd name="T11" fmla="*/ 0 h 892628"/>
              <a:gd name="T12" fmla="*/ 0 w 576943"/>
              <a:gd name="T13" fmla="*/ 0 h 8926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76943"/>
              <a:gd name="T22" fmla="*/ 0 h 892628"/>
              <a:gd name="T23" fmla="*/ 576943 w 576943"/>
              <a:gd name="T24" fmla="*/ 892628 h 8926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76943" h="892628">
                <a:moveTo>
                  <a:pt x="0" y="0"/>
                </a:moveTo>
                <a:lnTo>
                  <a:pt x="0" y="892628"/>
                </a:lnTo>
                <a:lnTo>
                  <a:pt x="576943" y="892628"/>
                </a:lnTo>
                <a:lnTo>
                  <a:pt x="576943" y="598714"/>
                </a:lnTo>
                <a:lnTo>
                  <a:pt x="283028" y="598714"/>
                </a:lnTo>
                <a:lnTo>
                  <a:pt x="283028" y="0"/>
                </a:lnTo>
                <a:lnTo>
                  <a:pt x="0" y="0"/>
                </a:lnTo>
                <a:close/>
              </a:path>
            </a:pathLst>
          </a:custGeom>
          <a:solidFill>
            <a:srgbClr val="CCE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6">
            <a:extLst>
              <a:ext uri="{FF2B5EF4-FFF2-40B4-BE49-F238E27FC236}">
                <a16:creationId xmlns:a16="http://schemas.microsoft.com/office/drawing/2014/main" id="{0115847A-49EE-F40F-1C3C-4EA8C027D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1401763"/>
            <a:ext cx="863600" cy="863600"/>
          </a:xfrm>
          <a:prstGeom prst="rect">
            <a:avLst/>
          </a:prstGeom>
          <a:solidFill>
            <a:srgbClr val="CCE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13" name="矩形 17">
            <a:extLst>
              <a:ext uri="{FF2B5EF4-FFF2-40B4-BE49-F238E27FC236}">
                <a16:creationId xmlns:a16="http://schemas.microsoft.com/office/drawing/2014/main" id="{1E4FAAB2-4020-BE82-396C-E49AF7AB6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4513" y="2551113"/>
            <a:ext cx="1154112" cy="290512"/>
          </a:xfrm>
          <a:prstGeom prst="rect">
            <a:avLst/>
          </a:prstGeom>
          <a:solidFill>
            <a:srgbClr val="CCE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14" name="任意多边形 19">
            <a:extLst>
              <a:ext uri="{FF2B5EF4-FFF2-40B4-BE49-F238E27FC236}">
                <a16:creationId xmlns:a16="http://schemas.microsoft.com/office/drawing/2014/main" id="{D1C8D474-881C-6AB2-5FDE-ABF4B01878E7}"/>
              </a:ext>
            </a:extLst>
          </p:cNvPr>
          <p:cNvSpPr>
            <a:spLocks/>
          </p:cNvSpPr>
          <p:nvPr/>
        </p:nvSpPr>
        <p:spPr bwMode="auto">
          <a:xfrm>
            <a:off x="6370638" y="1684338"/>
            <a:ext cx="858837" cy="1154112"/>
          </a:xfrm>
          <a:custGeom>
            <a:avLst/>
            <a:gdLst>
              <a:gd name="T0" fmla="*/ 243826 w 884488"/>
              <a:gd name="T1" fmla="*/ 866100 h 1153885"/>
              <a:gd name="T2" fmla="*/ 241678 w 884488"/>
              <a:gd name="T3" fmla="*/ 0 h 1153885"/>
              <a:gd name="T4" fmla="*/ 719839 w 884488"/>
              <a:gd name="T5" fmla="*/ 0 h 1153885"/>
              <a:gd name="T6" fmla="*/ 719839 w 884488"/>
              <a:gd name="T7" fmla="*/ 1155247 h 1153885"/>
              <a:gd name="T8" fmla="*/ 2234 w 884488"/>
              <a:gd name="T9" fmla="*/ 1155247 h 1153885"/>
              <a:gd name="T10" fmla="*/ 0 w 884488"/>
              <a:gd name="T11" fmla="*/ 866100 h 1153885"/>
              <a:gd name="T12" fmla="*/ 243826 w 884488"/>
              <a:gd name="T13" fmla="*/ 866100 h 11538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84488"/>
              <a:gd name="T22" fmla="*/ 0 h 1153885"/>
              <a:gd name="T23" fmla="*/ 884488 w 884488"/>
              <a:gd name="T24" fmla="*/ 1153885 h 11538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84488" h="1153885">
                <a:moveTo>
                  <a:pt x="299596" y="865080"/>
                </a:moveTo>
                <a:cubicBezTo>
                  <a:pt x="298717" y="575132"/>
                  <a:pt x="297837" y="289948"/>
                  <a:pt x="296958" y="0"/>
                </a:cubicBezTo>
                <a:lnTo>
                  <a:pt x="884488" y="0"/>
                </a:lnTo>
                <a:lnTo>
                  <a:pt x="884488" y="1153885"/>
                </a:lnTo>
                <a:lnTo>
                  <a:pt x="2746" y="1153885"/>
                </a:lnTo>
                <a:cubicBezTo>
                  <a:pt x="1831" y="1057617"/>
                  <a:pt x="915" y="961348"/>
                  <a:pt x="0" y="865080"/>
                </a:cubicBezTo>
                <a:lnTo>
                  <a:pt x="299596" y="865080"/>
                </a:lnTo>
                <a:close/>
              </a:path>
            </a:pathLst>
          </a:custGeom>
          <a:solidFill>
            <a:srgbClr val="CCECFF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EED76688-8C58-CAFB-0A3C-46AC352776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933351"/>
              </p:ext>
            </p:extLst>
          </p:nvPr>
        </p:nvGraphicFramePr>
        <p:xfrm>
          <a:off x="1476375" y="1114425"/>
          <a:ext cx="6335713" cy="2011366"/>
        </p:xfrm>
        <a:graphic>
          <a:graphicData uri="http://schemas.openxmlformats.org/drawingml/2006/table">
            <a:tbl>
              <a:tblPr/>
              <a:tblGrid>
                <a:gridCol w="287338">
                  <a:extLst>
                    <a:ext uri="{9D8B030D-6E8A-4147-A177-3AD203B41FA5}">
                      <a16:colId xmlns:a16="http://schemas.microsoft.com/office/drawing/2014/main" val="975125139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384385654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2514457691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237303274"/>
                    </a:ext>
                  </a:extLst>
                </a:gridCol>
                <a:gridCol w="287338">
                  <a:extLst>
                    <a:ext uri="{9D8B030D-6E8A-4147-A177-3AD203B41FA5}">
                      <a16:colId xmlns:a16="http://schemas.microsoft.com/office/drawing/2014/main" val="4212518960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1056157606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2191261514"/>
                    </a:ext>
                  </a:extLst>
                </a:gridCol>
                <a:gridCol w="287338">
                  <a:extLst>
                    <a:ext uri="{9D8B030D-6E8A-4147-A177-3AD203B41FA5}">
                      <a16:colId xmlns:a16="http://schemas.microsoft.com/office/drawing/2014/main" val="35869649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2905846072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630368689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2015106822"/>
                    </a:ext>
                  </a:extLst>
                </a:gridCol>
                <a:gridCol w="287338">
                  <a:extLst>
                    <a:ext uri="{9D8B030D-6E8A-4147-A177-3AD203B41FA5}">
                      <a16:colId xmlns:a16="http://schemas.microsoft.com/office/drawing/2014/main" val="3711332759"/>
                    </a:ext>
                  </a:extLst>
                </a:gridCol>
                <a:gridCol w="360073">
                  <a:extLst>
                    <a:ext uri="{9D8B030D-6E8A-4147-A177-3AD203B41FA5}">
                      <a16:colId xmlns:a16="http://schemas.microsoft.com/office/drawing/2014/main" val="3814474317"/>
                    </a:ext>
                  </a:extLst>
                </a:gridCol>
                <a:gridCol w="216189">
                  <a:extLst>
                    <a:ext uri="{9D8B030D-6E8A-4147-A177-3AD203B41FA5}">
                      <a16:colId xmlns:a16="http://schemas.microsoft.com/office/drawing/2014/main" val="1532405033"/>
                    </a:ext>
                  </a:extLst>
                </a:gridCol>
                <a:gridCol w="287338">
                  <a:extLst>
                    <a:ext uri="{9D8B030D-6E8A-4147-A177-3AD203B41FA5}">
                      <a16:colId xmlns:a16="http://schemas.microsoft.com/office/drawing/2014/main" val="1871440120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3544132068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1837070361"/>
                    </a:ext>
                  </a:extLst>
                </a:gridCol>
                <a:gridCol w="287338">
                  <a:extLst>
                    <a:ext uri="{9D8B030D-6E8A-4147-A177-3AD203B41FA5}">
                      <a16:colId xmlns:a16="http://schemas.microsoft.com/office/drawing/2014/main" val="3602799571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1962371547"/>
                    </a:ext>
                  </a:extLst>
                </a:gridCol>
                <a:gridCol w="287337">
                  <a:extLst>
                    <a:ext uri="{9D8B030D-6E8A-4147-A177-3AD203B41FA5}">
                      <a16:colId xmlns:a16="http://schemas.microsoft.com/office/drawing/2014/main" val="2228985393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1576234672"/>
                    </a:ext>
                  </a:extLst>
                </a:gridCol>
                <a:gridCol w="287338">
                  <a:extLst>
                    <a:ext uri="{9D8B030D-6E8A-4147-A177-3AD203B41FA5}">
                      <a16:colId xmlns:a16="http://schemas.microsoft.com/office/drawing/2014/main" val="1850343757"/>
                    </a:ext>
                  </a:extLst>
                </a:gridCol>
              </a:tblGrid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813308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7632544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8903478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4770785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021438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4071541"/>
                  </a:ext>
                </a:extLst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6" marR="91436" marT="45723" marB="45723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7633284"/>
                  </a:ext>
                </a:extLst>
              </a:tr>
            </a:tbl>
          </a:graphicData>
        </a:graphic>
      </p:graphicFrame>
      <p:sp>
        <p:nvSpPr>
          <p:cNvPr id="16" name="文本框 21">
            <a:extLst>
              <a:ext uri="{FF2B5EF4-FFF2-40B4-BE49-F238E27FC236}">
                <a16:creationId xmlns:a16="http://schemas.microsoft.com/office/drawing/2014/main" id="{F7E0D2AF-098A-1BEE-B6F5-4636C84E4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1441450"/>
            <a:ext cx="390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HK" sz="2400" b="0"/>
              <a:t>A</a:t>
            </a:r>
            <a:endParaRPr lang="zh-HK" altLang="en-US" sz="2400" b="0"/>
          </a:p>
        </p:txBody>
      </p:sp>
      <p:sp>
        <p:nvSpPr>
          <p:cNvPr id="17" name="文本框 22">
            <a:extLst>
              <a:ext uri="{FF2B5EF4-FFF2-40B4-BE49-F238E27FC236}">
                <a16:creationId xmlns:a16="http://schemas.microsoft.com/office/drawing/2014/main" id="{F32D8BA5-7CC2-7954-DBFF-D6CE0320DE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4363" y="2170113"/>
            <a:ext cx="390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HK" sz="2400" b="0"/>
              <a:t>B</a:t>
            </a:r>
            <a:endParaRPr lang="zh-HK" altLang="en-US" sz="2400" b="0"/>
          </a:p>
        </p:txBody>
      </p:sp>
      <p:sp>
        <p:nvSpPr>
          <p:cNvPr id="18" name="文本框 23">
            <a:extLst>
              <a:ext uri="{FF2B5EF4-FFF2-40B4-BE49-F238E27FC236}">
                <a16:creationId xmlns:a16="http://schemas.microsoft.com/office/drawing/2014/main" id="{906E7CA6-261C-1590-0CE9-6D53524D29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1585913"/>
            <a:ext cx="406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HK" sz="2400" b="0"/>
              <a:t>C</a:t>
            </a:r>
            <a:endParaRPr lang="zh-HK" altLang="en-US" sz="2400" b="0"/>
          </a:p>
        </p:txBody>
      </p:sp>
      <p:sp>
        <p:nvSpPr>
          <p:cNvPr id="19" name="文本框 24">
            <a:extLst>
              <a:ext uri="{FF2B5EF4-FFF2-40B4-BE49-F238E27FC236}">
                <a16:creationId xmlns:a16="http://schemas.microsoft.com/office/drawing/2014/main" id="{8BD280AB-AFF5-6F5E-4251-389D06BC5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8213" y="2466975"/>
            <a:ext cx="4079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HK" sz="2400" b="0"/>
              <a:t>D</a:t>
            </a:r>
            <a:endParaRPr lang="zh-HK" altLang="en-US" sz="2400" b="0"/>
          </a:p>
        </p:txBody>
      </p:sp>
      <p:sp>
        <p:nvSpPr>
          <p:cNvPr id="20" name="文本框 25">
            <a:extLst>
              <a:ext uri="{FF2B5EF4-FFF2-40B4-BE49-F238E27FC236}">
                <a16:creationId xmlns:a16="http://schemas.microsoft.com/office/drawing/2014/main" id="{BAA1AE83-DB53-23A9-5F02-F17900737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8425" y="1584325"/>
            <a:ext cx="390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HK" sz="2400" b="0"/>
              <a:t>E</a:t>
            </a:r>
            <a:endParaRPr lang="zh-HK" altLang="en-US" sz="2400" b="0"/>
          </a:p>
        </p:txBody>
      </p:sp>
      <p:sp>
        <p:nvSpPr>
          <p:cNvPr id="21" name="文本框 26">
            <a:extLst>
              <a:ext uri="{FF2B5EF4-FFF2-40B4-BE49-F238E27FC236}">
                <a16:creationId xmlns:a16="http://schemas.microsoft.com/office/drawing/2014/main" id="{A31F1E87-1B72-7CD8-B217-D68A5EFAAF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6875" y="2012950"/>
            <a:ext cx="373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HK" sz="2400" b="0"/>
              <a:t>F</a:t>
            </a:r>
            <a:endParaRPr lang="zh-HK" altLang="en-US" sz="2400" b="0"/>
          </a:p>
        </p:txBody>
      </p:sp>
      <p:sp>
        <p:nvSpPr>
          <p:cNvPr id="22" name="Line 19">
            <a:extLst>
              <a:ext uri="{FF2B5EF4-FFF2-40B4-BE49-F238E27FC236}">
                <a16:creationId xmlns:a16="http://schemas.microsoft.com/office/drawing/2014/main" id="{403338F3-A523-DAAD-4CB1-D848CB7CBB18}"/>
              </a:ext>
            </a:extLst>
          </p:cNvPr>
          <p:cNvSpPr>
            <a:spLocks noChangeShapeType="1"/>
          </p:cNvSpPr>
          <p:nvPr/>
        </p:nvSpPr>
        <p:spPr bwMode="auto">
          <a:xfrm>
            <a:off x="1746896" y="3878263"/>
            <a:ext cx="3060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Line 19">
            <a:extLst>
              <a:ext uri="{FF2B5EF4-FFF2-40B4-BE49-F238E27FC236}">
                <a16:creationId xmlns:a16="http://schemas.microsoft.com/office/drawing/2014/main" id="{2EAD71AA-B00E-30C6-3157-C7F850CBAC06}"/>
              </a:ext>
            </a:extLst>
          </p:cNvPr>
          <p:cNvSpPr>
            <a:spLocks noChangeShapeType="1"/>
          </p:cNvSpPr>
          <p:nvPr/>
        </p:nvSpPr>
        <p:spPr bwMode="auto">
          <a:xfrm>
            <a:off x="6966337" y="3879203"/>
            <a:ext cx="1044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FD93D3E-A006-09E2-FFC5-1773C43FA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988" y="1978025"/>
            <a:ext cx="282575" cy="863600"/>
          </a:xfrm>
          <a:prstGeom prst="rect">
            <a:avLst/>
          </a:prstGeom>
          <a:noFill/>
          <a:ln w="28575" algn="ctr">
            <a:solidFill>
              <a:srgbClr val="FF66FF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36" name="文字方塊 35">
            <a:extLst>
              <a:ext uri="{FF2B5EF4-FFF2-40B4-BE49-F238E27FC236}">
                <a16:creationId xmlns:a16="http://schemas.microsoft.com/office/drawing/2014/main" id="{F8020B9C-A925-71AF-E8CF-A87121E0F809}"/>
              </a:ext>
            </a:extLst>
          </p:cNvPr>
          <p:cNvSpPr txBox="1"/>
          <p:nvPr/>
        </p:nvSpPr>
        <p:spPr>
          <a:xfrm>
            <a:off x="1263682" y="5148260"/>
            <a:ext cx="5702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DFKai-SB" panose="03000509000000000000" pitchFamily="65" charset="-120"/>
                <a:cs typeface="Arial" panose="020B0604020202020204" pitchFamily="34" charset="0"/>
              </a:rPr>
              <a:t>依次將圖形</a:t>
            </a:r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DFKai-SB" panose="03000509000000000000" pitchFamily="65" charset="-120"/>
                <a:cs typeface="Arial" panose="020B0604020202020204" pitchFamily="34" charset="0"/>
              </a:rPr>
              <a:t>B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DFKai-SB" panose="03000509000000000000" pitchFamily="65" charset="-120"/>
                <a:cs typeface="Arial" panose="020B0604020202020204" pitchFamily="34" charset="0"/>
              </a:rPr>
              <a:t>和其他圖形拼砌。</a:t>
            </a:r>
          </a:p>
        </p:txBody>
      </p:sp>
    </p:spTree>
    <p:extLst>
      <p:ext uri="{BB962C8B-B14F-4D97-AF65-F5344CB8AC3E}">
        <p14:creationId xmlns:p14="http://schemas.microsoft.com/office/powerpoint/2010/main" val="227857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25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6" grpId="0" uiExpand="1" build="p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526</TotalTime>
  <Words>124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佈景主題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Dora Lin</dc:creator>
  <cp:lastModifiedBy>Annie Xie</cp:lastModifiedBy>
  <cp:revision>9</cp:revision>
  <dcterms:created xsi:type="dcterms:W3CDTF">2022-05-07T04:01:43Z</dcterms:created>
  <dcterms:modified xsi:type="dcterms:W3CDTF">2022-07-29T09:49:58Z</dcterms:modified>
</cp:coreProperties>
</file>