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02">
            <a:extLst>
              <a:ext uri="{FF2B5EF4-FFF2-40B4-BE49-F238E27FC236}">
                <a16:creationId xmlns:a16="http://schemas.microsoft.com/office/drawing/2014/main" id="{48E53A3B-7D79-EBEA-F48F-357290243D65}"/>
              </a:ext>
            </a:extLst>
          </p:cNvPr>
          <p:cNvGrpSpPr>
            <a:grpSpLocks/>
          </p:cNvGrpSpPr>
          <p:nvPr/>
        </p:nvGrpSpPr>
        <p:grpSpPr bwMode="auto">
          <a:xfrm>
            <a:off x="6496050" y="1374775"/>
            <a:ext cx="1728788" cy="1296988"/>
            <a:chOff x="6496446" y="1374408"/>
            <a:chExt cx="1728000" cy="1297998"/>
          </a:xfrm>
        </p:grpSpPr>
        <p:sp>
          <p:nvSpPr>
            <p:cNvPr id="3" name="矩形 10">
              <a:extLst>
                <a:ext uri="{FF2B5EF4-FFF2-40B4-BE49-F238E27FC236}">
                  <a16:creationId xmlns:a16="http://schemas.microsoft.com/office/drawing/2014/main" id="{71FE7647-5D09-117B-6B9A-3ABF4BD93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6446" y="2240270"/>
              <a:ext cx="431603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" name="矩形 27">
              <a:extLst>
                <a:ext uri="{FF2B5EF4-FFF2-40B4-BE49-F238E27FC236}">
                  <a16:creationId xmlns:a16="http://schemas.microsoft.com/office/drawing/2014/main" id="{D344D0F0-C9D1-072D-CED8-21FEAA289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049" y="2240270"/>
              <a:ext cx="433190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5" name="矩形 28">
              <a:extLst>
                <a:ext uri="{FF2B5EF4-FFF2-40B4-BE49-F238E27FC236}">
                  <a16:creationId xmlns:a16="http://schemas.microsoft.com/office/drawing/2014/main" id="{55DDEBB0-C80D-B85F-F25C-E591B6D39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1240" y="2240270"/>
              <a:ext cx="431603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 dirty="0"/>
            </a:p>
          </p:txBody>
        </p:sp>
        <p:sp>
          <p:nvSpPr>
            <p:cNvPr id="6" name="矩形 29">
              <a:extLst>
                <a:ext uri="{FF2B5EF4-FFF2-40B4-BE49-F238E27FC236}">
                  <a16:creationId xmlns:a16="http://schemas.microsoft.com/office/drawing/2014/main" id="{5EA133EA-01C4-B283-0307-883B87D9B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2843" y="2240270"/>
              <a:ext cx="431603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矩形 31">
              <a:extLst>
                <a:ext uri="{FF2B5EF4-FFF2-40B4-BE49-F238E27FC236}">
                  <a16:creationId xmlns:a16="http://schemas.microsoft.com/office/drawing/2014/main" id="{44525F9F-197B-F083-52B7-1463AEDD4E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2843" y="1808133"/>
              <a:ext cx="431603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 dirty="0"/>
            </a:p>
          </p:txBody>
        </p:sp>
        <p:sp>
          <p:nvSpPr>
            <p:cNvPr id="8" name="矩形 32">
              <a:extLst>
                <a:ext uri="{FF2B5EF4-FFF2-40B4-BE49-F238E27FC236}">
                  <a16:creationId xmlns:a16="http://schemas.microsoft.com/office/drawing/2014/main" id="{0332A2F1-2923-DF7E-79F0-2DA7BF111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2843" y="1374408"/>
              <a:ext cx="431603" cy="432136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 dirty="0"/>
            </a:p>
          </p:txBody>
        </p:sp>
      </p:grpSp>
      <p:sp>
        <p:nvSpPr>
          <p:cNvPr id="9" name="文本框 4103">
            <a:extLst>
              <a:ext uri="{FF2B5EF4-FFF2-40B4-BE49-F238E27FC236}">
                <a16:creationId xmlns:a16="http://schemas.microsoft.com/office/drawing/2014/main" id="{F56F1C5A-7A48-3F08-2F9F-D75EEF97D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013" y="4227513"/>
            <a:ext cx="50053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A. 56cm                  B. 64cm</a:t>
            </a:r>
          </a:p>
          <a:p>
            <a:pPr eaLnBrk="1" hangingPunct="1">
              <a:spcAft>
                <a:spcPct val="54000"/>
              </a:spcAft>
            </a:pPr>
            <a:r>
              <a:rPr lang="en-US" altLang="zh-TW" sz="2800" b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C. 72cm                  D. 80cm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007C8EE-FBDC-B51E-A73D-92C5317D83E6}"/>
              </a:ext>
            </a:extLst>
          </p:cNvPr>
          <p:cNvGrpSpPr>
            <a:grpSpLocks/>
          </p:cNvGrpSpPr>
          <p:nvPr/>
        </p:nvGrpSpPr>
        <p:grpSpPr bwMode="auto">
          <a:xfrm>
            <a:off x="1889125" y="1349375"/>
            <a:ext cx="2432050" cy="1295400"/>
            <a:chOff x="1740522" y="1206737"/>
            <a:chExt cx="2431250" cy="1296000"/>
          </a:xfrm>
        </p:grpSpPr>
        <p:sp>
          <p:nvSpPr>
            <p:cNvPr id="11" name="文本框 8">
              <a:extLst>
                <a:ext uri="{FF2B5EF4-FFF2-40B4-BE49-F238E27FC236}">
                  <a16:creationId xmlns:a16="http://schemas.microsoft.com/office/drawing/2014/main" id="{FADDABBF-3C61-40A7-F92B-59CD6675D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980" y="1525776"/>
              <a:ext cx="1050792" cy="461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400" b="0"/>
                <a:t>12cm</a:t>
              </a:r>
            </a:p>
          </p:txBody>
        </p:sp>
        <p:sp>
          <p:nvSpPr>
            <p:cNvPr id="12" name="矩形 2">
              <a:extLst>
                <a:ext uri="{FF2B5EF4-FFF2-40B4-BE49-F238E27FC236}">
                  <a16:creationId xmlns:a16="http://schemas.microsoft.com/office/drawing/2014/main" id="{C1F7E378-5390-3AC3-9905-61216D123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0522" y="1206737"/>
              <a:ext cx="1296561" cy="1296000"/>
            </a:xfrm>
            <a:prstGeom prst="rect">
              <a:avLst/>
            </a:prstGeom>
            <a:solidFill>
              <a:schemeClr val="bg2"/>
            </a:solidFill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defRPr/>
              </a:pPr>
              <a:endParaRPr lang="zh-CN" altLang="en-US" dirty="0"/>
            </a:p>
          </p:txBody>
        </p:sp>
        <p:cxnSp>
          <p:nvCxnSpPr>
            <p:cNvPr id="13" name="直接连接符 5">
              <a:extLst>
                <a:ext uri="{FF2B5EF4-FFF2-40B4-BE49-F238E27FC236}">
                  <a16:creationId xmlns:a16="http://schemas.microsoft.com/office/drawing/2014/main" id="{1545C59B-9F4C-33F3-CF63-BA6DA6231F9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740522" y="1644650"/>
              <a:ext cx="1296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17">
              <a:extLst>
                <a:ext uri="{FF2B5EF4-FFF2-40B4-BE49-F238E27FC236}">
                  <a16:creationId xmlns:a16="http://schemas.microsoft.com/office/drawing/2014/main" id="{BAFD0933-5BB7-5BA3-CFF0-39D48825A8D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740522" y="2067562"/>
              <a:ext cx="1296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18">
              <a:extLst>
                <a:ext uri="{FF2B5EF4-FFF2-40B4-BE49-F238E27FC236}">
                  <a16:creationId xmlns:a16="http://schemas.microsoft.com/office/drawing/2014/main" id="{CDEDE103-090A-E910-AAA3-77A844355948}"/>
                </a:ext>
              </a:extLst>
            </p:cNvPr>
            <p:cNvCxnSpPr>
              <a:cxnSpLocks/>
            </p:cNvCxnSpPr>
            <p:nvPr/>
          </p:nvCxnSpPr>
          <p:spPr bwMode="auto">
            <a:xfrm rot="5400000" flipH="1">
              <a:off x="1961285" y="1854737"/>
              <a:ext cx="1296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19">
              <a:extLst>
                <a:ext uri="{FF2B5EF4-FFF2-40B4-BE49-F238E27FC236}">
                  <a16:creationId xmlns:a16="http://schemas.microsoft.com/office/drawing/2014/main" id="{5E0B6FD8-71BA-1AB1-7476-AD93E5BE723C}"/>
                </a:ext>
              </a:extLst>
            </p:cNvPr>
            <p:cNvCxnSpPr>
              <a:cxnSpLocks/>
            </p:cNvCxnSpPr>
            <p:nvPr/>
          </p:nvCxnSpPr>
          <p:spPr bwMode="auto">
            <a:xfrm rot="5400000" flipH="1">
              <a:off x="1524570" y="1854737"/>
              <a:ext cx="1296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接箭头连接符 7">
              <a:extLst>
                <a:ext uri="{FF2B5EF4-FFF2-40B4-BE49-F238E27FC236}">
                  <a16:creationId xmlns:a16="http://schemas.microsoft.com/office/drawing/2014/main" id="{674536BF-7DF1-A028-8D06-8171B00171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127724" y="1206737"/>
              <a:ext cx="0" cy="1296000"/>
            </a:xfrm>
            <a:prstGeom prst="straightConnector1">
              <a:avLst/>
            </a:prstGeom>
            <a:noFill/>
            <a:ln w="19050" algn="ctr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Text Box 5">
            <a:extLst>
              <a:ext uri="{FF2B5EF4-FFF2-40B4-BE49-F238E27FC236}">
                <a16:creationId xmlns:a16="http://schemas.microsoft.com/office/drawing/2014/main" id="{251A3176-FFB5-0D7F-7725-DE94FFBE0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2768600"/>
            <a:ext cx="81359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把圖一的正方形沿虛線剪成</a:t>
            </a: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9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個大小相同的小正</a:t>
            </a:r>
            <a:b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方形，然後用其中</a:t>
            </a: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6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個小正方形砌成圖二的新圖</a:t>
            </a:r>
            <a:b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形，新圖形的周界是多少？</a:t>
            </a: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DCD90925-7DA2-159E-4816-556252457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1679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3.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4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1" name="Text Box 218">
            <a:extLst>
              <a:ext uri="{FF2B5EF4-FFF2-40B4-BE49-F238E27FC236}">
                <a16:creationId xmlns:a16="http://schemas.microsoft.com/office/drawing/2014/main" id="{A0076088-8207-3FA1-085B-5E7E3A13E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12  </a:t>
            </a:r>
            <a:r>
              <a:rPr lang="zh-HK" altLang="en-US" sz="3400" dirty="0"/>
              <a:t>周界</a:t>
            </a:r>
            <a:r>
              <a:rPr lang="en-US" altLang="zh-HK" sz="3400" dirty="0"/>
              <a:t>(</a:t>
            </a:r>
            <a:r>
              <a:rPr lang="zh-CN" altLang="en-US" sz="3400" dirty="0"/>
              <a:t>二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sp>
        <p:nvSpPr>
          <p:cNvPr id="22" name="Line 159">
            <a:extLst>
              <a:ext uri="{FF2B5EF4-FFF2-40B4-BE49-F238E27FC236}">
                <a16:creationId xmlns:a16="http://schemas.microsoft.com/office/drawing/2014/main" id="{E96D2324-8333-219D-1DE8-292800B19E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97250" y="2087563"/>
            <a:ext cx="73183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4">
            <a:extLst>
              <a:ext uri="{FF2B5EF4-FFF2-40B4-BE49-F238E27FC236}">
                <a16:creationId xmlns:a16="http://schemas.microsoft.com/office/drawing/2014/main" id="{FB2B542E-F1A7-F61D-453F-4BBD0A9B1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0138" y="2198688"/>
            <a:ext cx="879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>
                <a:latin typeface="標楷體" panose="03000509000000000000" pitchFamily="65" charset="-120"/>
                <a:ea typeface="標楷體" panose="03000509000000000000" pitchFamily="65" charset="-120"/>
              </a:rPr>
              <a:t>圖一</a:t>
            </a:r>
            <a:endParaRPr lang="en-US" altLang="zh-CN" sz="2400" b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4" name="文本框 25">
            <a:extLst>
              <a:ext uri="{FF2B5EF4-FFF2-40B4-BE49-F238E27FC236}">
                <a16:creationId xmlns:a16="http://schemas.microsoft.com/office/drawing/2014/main" id="{1B564F4C-8A06-AB2C-29CB-97A01FFF1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4975" y="2239963"/>
            <a:ext cx="838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>
                <a:latin typeface="標楷體" panose="03000509000000000000" pitchFamily="65" charset="-120"/>
                <a:ea typeface="標楷體" panose="03000509000000000000" pitchFamily="65" charset="-120"/>
              </a:rPr>
              <a:t>圖二</a:t>
            </a:r>
            <a:endParaRPr lang="en-US" altLang="zh-CN" sz="2400" b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5" name="Picture 120">
            <a:extLst>
              <a:ext uri="{FF2B5EF4-FFF2-40B4-BE49-F238E27FC236}">
                <a16:creationId xmlns:a16="http://schemas.microsoft.com/office/drawing/2014/main" id="{9D3D1F9C-B3E1-D860-A9B3-13D357BA9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472916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直接连接符 12">
            <a:extLst>
              <a:ext uri="{FF2B5EF4-FFF2-40B4-BE49-F238E27FC236}">
                <a16:creationId xmlns:a16="http://schemas.microsoft.com/office/drawing/2014/main" id="{3DDE050D-196A-4F40-A5AC-3F19B7DD1CA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793038" y="1371600"/>
            <a:ext cx="0" cy="871537"/>
          </a:xfrm>
          <a:prstGeom prst="line">
            <a:avLst/>
          </a:prstGeom>
          <a:noFill/>
          <a:ln w="19050" algn="ctr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598B6EF-8164-D617-C3C9-52C8B9D1EE77}"/>
              </a:ext>
            </a:extLst>
          </p:cNvPr>
          <p:cNvCxnSpPr>
            <a:cxnSpLocks/>
          </p:cNvCxnSpPr>
          <p:nvPr/>
        </p:nvCxnSpPr>
        <p:spPr bwMode="auto">
          <a:xfrm>
            <a:off x="6492875" y="2243137"/>
            <a:ext cx="1300163" cy="0"/>
          </a:xfrm>
          <a:prstGeom prst="line">
            <a:avLst/>
          </a:prstGeom>
          <a:noFill/>
          <a:ln w="19050" algn="ctr">
            <a:solidFill>
              <a:schemeClr val="bg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12">
            <a:extLst>
              <a:ext uri="{FF2B5EF4-FFF2-40B4-BE49-F238E27FC236}">
                <a16:creationId xmlns:a16="http://schemas.microsoft.com/office/drawing/2014/main" id="{140C389B-E3FD-4CFD-BAC7-23F5BEED92B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793038" y="1366838"/>
            <a:ext cx="0" cy="871537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38">
            <a:extLst>
              <a:ext uri="{FF2B5EF4-FFF2-40B4-BE49-F238E27FC236}">
                <a16:creationId xmlns:a16="http://schemas.microsoft.com/office/drawing/2014/main" id="{92E54579-75BF-7B66-5FD6-6715E3FE6D66}"/>
              </a:ext>
            </a:extLst>
          </p:cNvPr>
          <p:cNvCxnSpPr>
            <a:cxnSpLocks/>
          </p:cNvCxnSpPr>
          <p:nvPr/>
        </p:nvCxnSpPr>
        <p:spPr bwMode="auto">
          <a:xfrm>
            <a:off x="6492875" y="2238375"/>
            <a:ext cx="1300163" cy="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文本框 79">
            <a:extLst>
              <a:ext uri="{FF2B5EF4-FFF2-40B4-BE49-F238E27FC236}">
                <a16:creationId xmlns:a16="http://schemas.microsoft.com/office/drawing/2014/main" id="{2A5385D3-EA57-C2E7-B0B6-4BEFFB1A5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765" y="5266091"/>
            <a:ext cx="4730750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求出每個小正方形的邊長。</a:t>
            </a:r>
            <a:endParaRPr lang="en-US" altLang="zh-CN" sz="2800" b="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計算出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新圖形的周界。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6" name="Line 159">
            <a:extLst>
              <a:ext uri="{FF2B5EF4-FFF2-40B4-BE49-F238E27FC236}">
                <a16:creationId xmlns:a16="http://schemas.microsoft.com/office/drawing/2014/main" id="{1C0D56B0-1790-4E33-E658-73A7F50163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6118" y="3242310"/>
            <a:ext cx="2484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159">
            <a:extLst>
              <a:ext uri="{FF2B5EF4-FFF2-40B4-BE49-F238E27FC236}">
                <a16:creationId xmlns:a16="http://schemas.microsoft.com/office/drawing/2014/main" id="{014C30AD-B7F0-C6D2-5BBB-701195EFC076}"/>
              </a:ext>
            </a:extLst>
          </p:cNvPr>
          <p:cNvSpPr>
            <a:spLocks noChangeShapeType="1"/>
          </p:cNvSpPr>
          <p:nvPr/>
        </p:nvSpPr>
        <p:spPr bwMode="auto">
          <a:xfrm>
            <a:off x="971550" y="3662363"/>
            <a:ext cx="639763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61" name="直線接點 60">
            <a:extLst>
              <a:ext uri="{FF2B5EF4-FFF2-40B4-BE49-F238E27FC236}">
                <a16:creationId xmlns:a16="http://schemas.microsoft.com/office/drawing/2014/main" id="{0DF79E05-9DEB-36B8-39E6-8E5BD627E5E5}"/>
              </a:ext>
            </a:extLst>
          </p:cNvPr>
          <p:cNvCxnSpPr/>
          <p:nvPr/>
        </p:nvCxnSpPr>
        <p:spPr>
          <a:xfrm>
            <a:off x="6489699" y="2668588"/>
            <a:ext cx="174240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接點 61">
            <a:extLst>
              <a:ext uri="{FF2B5EF4-FFF2-40B4-BE49-F238E27FC236}">
                <a16:creationId xmlns:a16="http://schemas.microsoft.com/office/drawing/2014/main" id="{18454706-3F2C-2503-8664-49D3B06FEDED}"/>
              </a:ext>
            </a:extLst>
          </p:cNvPr>
          <p:cNvCxnSpPr/>
          <p:nvPr/>
        </p:nvCxnSpPr>
        <p:spPr>
          <a:xfrm>
            <a:off x="6488788" y="1371600"/>
            <a:ext cx="1742400" cy="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>
            <a:extLst>
              <a:ext uri="{FF2B5EF4-FFF2-40B4-BE49-F238E27FC236}">
                <a16:creationId xmlns:a16="http://schemas.microsoft.com/office/drawing/2014/main" id="{3632DABC-EF5F-F64C-767E-EF7D6B0A6C2C}"/>
              </a:ext>
            </a:extLst>
          </p:cNvPr>
          <p:cNvCxnSpPr>
            <a:cxnSpLocks/>
          </p:cNvCxnSpPr>
          <p:nvPr/>
        </p:nvCxnSpPr>
        <p:spPr>
          <a:xfrm flipV="1">
            <a:off x="8221663" y="1363663"/>
            <a:ext cx="0" cy="13140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接點 65">
            <a:extLst>
              <a:ext uri="{FF2B5EF4-FFF2-40B4-BE49-F238E27FC236}">
                <a16:creationId xmlns:a16="http://schemas.microsoft.com/office/drawing/2014/main" id="{E36CC48C-8DC7-C3AD-D6CE-3E7108109B60}"/>
              </a:ext>
            </a:extLst>
          </p:cNvPr>
          <p:cNvCxnSpPr>
            <a:cxnSpLocks/>
          </p:cNvCxnSpPr>
          <p:nvPr/>
        </p:nvCxnSpPr>
        <p:spPr>
          <a:xfrm flipV="1">
            <a:off x="6496050" y="1371600"/>
            <a:ext cx="0" cy="1314000"/>
          </a:xfrm>
          <a:prstGeom prst="line">
            <a:avLst/>
          </a:prstGeom>
          <a:ln w="2857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0.00139 L -0.1415 0.0009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0.00046 L 3.61111E-6 -0.1263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95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標楷體</vt:lpstr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2022-08-01T06:30:30Z</dcterms:created>
  <dcterms:modified xsi:type="dcterms:W3CDTF">2022-08-01T06:30:31Z</dcterms:modified>
</cp:coreProperties>
</file>