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D1FF"/>
    <a:srgbClr val="FFAB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DEF6D33C-3B90-DDE8-7F9E-80ECB892E018}"/>
              </a:ext>
            </a:extLst>
          </p:cNvPr>
          <p:cNvSpPr/>
          <p:nvPr/>
        </p:nvSpPr>
        <p:spPr>
          <a:xfrm>
            <a:off x="5511631" y="5353510"/>
            <a:ext cx="1788712" cy="43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9BA674A-F660-02B2-4139-330907AE392F}"/>
              </a:ext>
            </a:extLst>
          </p:cNvPr>
          <p:cNvSpPr/>
          <p:nvPr/>
        </p:nvSpPr>
        <p:spPr>
          <a:xfrm>
            <a:off x="3386764" y="5370400"/>
            <a:ext cx="1788712" cy="432000"/>
          </a:xfrm>
          <a:prstGeom prst="rect">
            <a:avLst/>
          </a:prstGeom>
          <a:solidFill>
            <a:srgbClr val="FFD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60D5C5A0-2439-0EF6-F679-64CE7F0EC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025" y="2780434"/>
            <a:ext cx="798171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媽媽在茶具店購買一個茶壺，並以一張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$100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鈔票付款。茶壺正以特價發售，因此收銀員找回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$49.1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給她。茶壺的售價比標價便宜了多少？  </a:t>
            </a:r>
            <a:endParaRPr lang="zh-TW" altLang="zh-TW" sz="2400" b="0" dirty="0">
              <a:latin typeface="+mj-lt"/>
              <a:ea typeface="標楷體" pitchFamily="65" charset="-120"/>
              <a:cs typeface="Arial" charset="0"/>
            </a:endParaRP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09557EE6-898E-A511-4826-5BFB431AB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4" y="1023938"/>
            <a:ext cx="984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23888" indent="-623888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  5. </a:t>
            </a:r>
            <a:endParaRPr lang="zh-TW" altLang="zh-TW" sz="2400" b="0" dirty="0">
              <a:latin typeface="+mj-lt"/>
              <a:ea typeface="標楷體" pitchFamily="65" charset="-120"/>
              <a:cs typeface="Arial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EE32CA7-F9F8-47CE-6B62-86A6E4032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50622"/>
              </p:ext>
            </p:extLst>
          </p:nvPr>
        </p:nvGraphicFramePr>
        <p:xfrm>
          <a:off x="1368425" y="1125538"/>
          <a:ext cx="6443664" cy="1504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0916">
                  <a:extLst>
                    <a:ext uri="{9D8B030D-6E8A-4147-A177-3AD203B41FA5}">
                      <a16:colId xmlns:a16="http://schemas.microsoft.com/office/drawing/2014/main" val="2674971670"/>
                    </a:ext>
                  </a:extLst>
                </a:gridCol>
                <a:gridCol w="1610916">
                  <a:extLst>
                    <a:ext uri="{9D8B030D-6E8A-4147-A177-3AD203B41FA5}">
                      <a16:colId xmlns:a16="http://schemas.microsoft.com/office/drawing/2014/main" val="3239058347"/>
                    </a:ext>
                  </a:extLst>
                </a:gridCol>
                <a:gridCol w="1610916">
                  <a:extLst>
                    <a:ext uri="{9D8B030D-6E8A-4147-A177-3AD203B41FA5}">
                      <a16:colId xmlns:a16="http://schemas.microsoft.com/office/drawing/2014/main" val="1961662026"/>
                    </a:ext>
                  </a:extLst>
                </a:gridCol>
                <a:gridCol w="1610916">
                  <a:extLst>
                    <a:ext uri="{9D8B030D-6E8A-4147-A177-3AD203B41FA5}">
                      <a16:colId xmlns:a16="http://schemas.microsoft.com/office/drawing/2014/main" val="134788732"/>
                    </a:ext>
                  </a:extLst>
                </a:gridCol>
              </a:tblGrid>
              <a:tr h="75247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dirty="0">
                          <a:latin typeface="Arial" panose="020B0604020202020204" pitchFamily="34" charset="0"/>
                          <a:ea typeface="DFKai-SB" panose="03000509000000000000" pitchFamily="65" charset="-120"/>
                          <a:cs typeface="Arial" panose="020B0604020202020204" pitchFamily="34" charset="0"/>
                        </a:rPr>
                        <a:t>茶具</a:t>
                      </a:r>
                      <a:endParaRPr lang="zh-CN" altLang="en-US" sz="2800" dirty="0">
                        <a:latin typeface="Arial" panose="020B0604020202020204" pitchFamily="34" charset="0"/>
                        <a:ea typeface="DFKai-SB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2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FKai-SB" panose="03000509000000000000" pitchFamily="65" charset="-120"/>
                          <a:cs typeface="Arial" panose="020B0604020202020204" pitchFamily="34" charset="0"/>
                        </a:rPr>
                        <a:t>茶壺</a:t>
                      </a:r>
                      <a:endParaRPr lang="zh-CN" altLang="en-US" sz="2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DFKai-SB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2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FKai-SB" panose="03000509000000000000" pitchFamily="65" charset="-120"/>
                          <a:cs typeface="Arial" panose="020B0604020202020204" pitchFamily="34" charset="0"/>
                        </a:rPr>
                        <a:t>茶杯</a:t>
                      </a:r>
                      <a:endParaRPr lang="zh-CN" altLang="en-US" sz="2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DFKai-SB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2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FKai-SB" panose="03000509000000000000" pitchFamily="65" charset="-120"/>
                          <a:cs typeface="Arial" panose="020B0604020202020204" pitchFamily="34" charset="0"/>
                        </a:rPr>
                        <a:t>茶葉罐</a:t>
                      </a:r>
                      <a:endParaRPr lang="zh-CN" altLang="en-US" sz="2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DFKai-SB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9575615"/>
                  </a:ext>
                </a:extLst>
              </a:tr>
              <a:tr h="75247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TW" altLang="en-US" sz="2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DFKai-SB" panose="03000509000000000000" pitchFamily="65" charset="-120"/>
                          <a:cs typeface="Arial" panose="020B0604020202020204" pitchFamily="34" charset="0"/>
                        </a:rPr>
                        <a:t>標價</a:t>
                      </a:r>
                      <a:endParaRPr lang="zh-CN" altLang="en-US" sz="2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DFKai-SB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TW" sz="2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$56.20</a:t>
                      </a:r>
                      <a:endParaRPr lang="zh-CN" altLang="en-US" sz="2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$9.80</a:t>
                      </a:r>
                      <a:endParaRPr lang="zh-CN" alt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$28.60</a:t>
                      </a:r>
                      <a:endParaRPr lang="zh-CN" altLang="en-US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6" marR="91436" marT="45699" marB="4569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611120"/>
                  </a:ext>
                </a:extLst>
              </a:tr>
            </a:tbl>
          </a:graphicData>
        </a:graphic>
      </p:graphicFrame>
      <p:sp>
        <p:nvSpPr>
          <p:cNvPr id="4" name="Text Box 218">
            <a:extLst>
              <a:ext uri="{FF2B5EF4-FFF2-40B4-BE49-F238E27FC236}">
                <a16:creationId xmlns:a16="http://schemas.microsoft.com/office/drawing/2014/main" id="{E567C002-9560-8967-7F87-BB16F11409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2562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18  </a:t>
            </a:r>
            <a:r>
              <a:rPr lang="zh-HK" altLang="en-US" sz="3400" dirty="0"/>
              <a:t>小數</a:t>
            </a:r>
            <a:r>
              <a:rPr lang="zh-TW" altLang="en-US" sz="3400" dirty="0"/>
              <a:t>計算</a:t>
            </a:r>
          </a:p>
        </p:txBody>
      </p:sp>
      <p:sp>
        <p:nvSpPr>
          <p:cNvPr id="6" name="文本框 4">
            <a:extLst>
              <a:ext uri="{FF2B5EF4-FFF2-40B4-BE49-F238E27FC236}">
                <a16:creationId xmlns:a16="http://schemas.microsoft.com/office/drawing/2014/main" id="{C9B8273D-4514-0998-3243-13381990F83B}"/>
              </a:ext>
            </a:extLst>
          </p:cNvPr>
          <p:cNvSpPr txBox="1"/>
          <p:nvPr/>
        </p:nvSpPr>
        <p:spPr>
          <a:xfrm>
            <a:off x="785812" y="4270275"/>
            <a:ext cx="496887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eaLnBrk="1" hangingPunct="1">
              <a:spcAft>
                <a:spcPts val="1200"/>
              </a:spcAft>
              <a:buFontTx/>
              <a:buAutoNum type="alphaUcPeriod"/>
              <a:defRPr/>
            </a:pPr>
            <a:r>
              <a:rPr lang="en-US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$4.3               </a:t>
            </a:r>
            <a:r>
              <a:rPr lang="zh-TW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en-US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$5.3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zh-TW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  <a:r>
              <a:rPr lang="zh-TW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$6.7          </a:t>
            </a:r>
            <a:r>
              <a:rPr lang="zh-TW" altLang="en-US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</a:t>
            </a:r>
            <a:r>
              <a:rPr lang="zh-TW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en-US" altLang="zh-TW" sz="2800" b="0" dirty="0">
                <a:solidFill>
                  <a:srgbClr val="000000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$50.9</a:t>
            </a:r>
            <a:endParaRPr lang="zh-TW" altLang="zh-TW" sz="2800" b="0" dirty="0">
              <a:solidFill>
                <a:srgbClr val="000000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pic>
        <p:nvPicPr>
          <p:cNvPr id="7" name="Picture 120">
            <a:extLst>
              <a:ext uri="{FF2B5EF4-FFF2-40B4-BE49-F238E27FC236}">
                <a16:creationId xmlns:a16="http://schemas.microsoft.com/office/drawing/2014/main" id="{69160478-4CA9-B75C-2A32-8AF16492B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660" y="4866822"/>
            <a:ext cx="620713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61">
            <a:extLst>
              <a:ext uri="{FF2B5EF4-FFF2-40B4-BE49-F238E27FC236}">
                <a16:creationId xmlns:a16="http://schemas.microsoft.com/office/drawing/2014/main" id="{4144BE1F-CD74-87C1-AB6E-D583726A7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025" y="5290872"/>
            <a:ext cx="7176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便宜了的款項 </a:t>
            </a:r>
            <a:r>
              <a:rPr lang="en-US" altLang="zh-CN" sz="280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茶壺的標價</a:t>
            </a:r>
            <a:r>
              <a:rPr lang="zh-TW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－</a:t>
            </a:r>
            <a:r>
              <a:rPr lang="zh-CN" altLang="en-US" sz="280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茶壺的售價</a:t>
            </a:r>
            <a:endParaRPr lang="en-US" altLang="zh-TW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</p:txBody>
      </p:sp>
      <p:cxnSp>
        <p:nvCxnSpPr>
          <p:cNvPr id="20" name="直接连接符 31">
            <a:extLst>
              <a:ext uri="{FF2B5EF4-FFF2-40B4-BE49-F238E27FC236}">
                <a16:creationId xmlns:a16="http://schemas.microsoft.com/office/drawing/2014/main" id="{5E6CFF15-27D3-0923-7DC9-801646E35ECE}"/>
              </a:ext>
            </a:extLst>
          </p:cNvPr>
          <p:cNvCxnSpPr>
            <a:cxnSpLocks/>
          </p:cNvCxnSpPr>
          <p:nvPr/>
        </p:nvCxnSpPr>
        <p:spPr bwMode="auto">
          <a:xfrm>
            <a:off x="3234737" y="2461958"/>
            <a:ext cx="1116000" cy="0"/>
          </a:xfrm>
          <a:prstGeom prst="line">
            <a:avLst/>
          </a:prstGeom>
          <a:ln w="38100">
            <a:solidFill>
              <a:srgbClr val="FF00FF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26">
            <a:extLst>
              <a:ext uri="{FF2B5EF4-FFF2-40B4-BE49-F238E27FC236}">
                <a16:creationId xmlns:a16="http://schemas.microsoft.com/office/drawing/2014/main" id="{D715B8F9-FA18-2253-A808-0094BA19202B}"/>
              </a:ext>
            </a:extLst>
          </p:cNvPr>
          <p:cNvCxnSpPr>
            <a:cxnSpLocks/>
          </p:cNvCxnSpPr>
          <p:nvPr/>
        </p:nvCxnSpPr>
        <p:spPr bwMode="auto">
          <a:xfrm>
            <a:off x="1955855" y="4129917"/>
            <a:ext cx="4489333" cy="0"/>
          </a:xfrm>
          <a:prstGeom prst="line">
            <a:avLst/>
          </a:prstGeom>
          <a:ln w="38100">
            <a:solidFill>
              <a:srgbClr val="0066FF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8ACC40FB-C10E-4EF8-93DD-272E50E7D277}"/>
              </a:ext>
            </a:extLst>
          </p:cNvPr>
          <p:cNvCxnSpPr>
            <a:cxnSpLocks/>
          </p:cNvCxnSpPr>
          <p:nvPr/>
        </p:nvCxnSpPr>
        <p:spPr>
          <a:xfrm flipH="1">
            <a:off x="5680364" y="5775090"/>
            <a:ext cx="725624" cy="26044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CD16472F-6A6A-40B5-A896-738E90A560C8}"/>
              </a:ext>
            </a:extLst>
          </p:cNvPr>
          <p:cNvCxnSpPr>
            <a:cxnSpLocks/>
          </p:cNvCxnSpPr>
          <p:nvPr/>
        </p:nvCxnSpPr>
        <p:spPr>
          <a:xfrm>
            <a:off x="6405987" y="5759904"/>
            <a:ext cx="894356" cy="27562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61">
            <a:extLst>
              <a:ext uri="{FF2B5EF4-FFF2-40B4-BE49-F238E27FC236}">
                <a16:creationId xmlns:a16="http://schemas.microsoft.com/office/drawing/2014/main" id="{6D69F125-B086-4CD7-B150-C079F7EF1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5379" y="5903349"/>
            <a:ext cx="3636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280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付款金額－找回金額</a:t>
            </a:r>
            <a:endParaRPr lang="en-US" altLang="zh-TW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116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2022-08-05T09:29:35Z</dcterms:created>
  <dcterms:modified xsi:type="dcterms:W3CDTF">2022-08-05T09:33:57Z</dcterms:modified>
</cp:coreProperties>
</file>