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9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FF"/>
    <a:srgbClr val="006666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7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8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38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18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5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8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7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2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752C-6289-41EA-97DD-4D0C2201CDAA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BE80A-483C-4DEF-9583-0C2C8ADB64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7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圖片 26">
            <a:extLst>
              <a:ext uri="{FF2B5EF4-FFF2-40B4-BE49-F238E27FC236}">
                <a16:creationId xmlns:a16="http://schemas.microsoft.com/office/drawing/2014/main" id="{02ECD8F9-8913-39D9-4470-75BAD1DC6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238" y="3457775"/>
            <a:ext cx="7121895" cy="1872000"/>
          </a:xfrm>
          <a:prstGeom prst="rect">
            <a:avLst/>
          </a:prstGeom>
        </p:spPr>
      </p:pic>
      <p:sp>
        <p:nvSpPr>
          <p:cNvPr id="3" name="Text Box 5">
            <a:extLst>
              <a:ext uri="{FF2B5EF4-FFF2-40B4-BE49-F238E27FC236}">
                <a16:creationId xmlns:a16="http://schemas.microsoft.com/office/drawing/2014/main" id="{D318A59A-440E-0F9C-CDBD-ACE4E8B14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563" y="2443163"/>
            <a:ext cx="82629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0463" indent="-5381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buFontTx/>
              <a:buAutoNum type="alphaLcParenBoth"/>
              <a:defRPr/>
            </a:pP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可擺放椅子的面積是多少？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622300" indent="0" eaLnBrk="1" hangingPunct="1">
              <a:defRPr/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                                   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[4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Text Box 218">
            <a:extLst>
              <a:ext uri="{FF2B5EF4-FFF2-40B4-BE49-F238E27FC236}">
                <a16:creationId xmlns:a16="http://schemas.microsoft.com/office/drawing/2014/main" id="{5F5AA836-1D4F-4C00-DFAE-F1C715375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13  </a:t>
            </a:r>
            <a:r>
              <a:rPr lang="zh-HK" altLang="en-US" sz="3400" dirty="0"/>
              <a:t>面積</a:t>
            </a:r>
            <a:r>
              <a:rPr lang="en-US" altLang="zh-TW" sz="3400" dirty="0"/>
              <a:t>(</a:t>
            </a:r>
            <a:r>
              <a:rPr lang="zh-TW" altLang="en-US" sz="3400" dirty="0"/>
              <a:t>一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5" name="Line 159">
            <a:extLst>
              <a:ext uri="{FF2B5EF4-FFF2-40B4-BE49-F238E27FC236}">
                <a16:creationId xmlns:a16="http://schemas.microsoft.com/office/drawing/2014/main" id="{FD80CBD5-298A-3405-8A20-E9D5158C2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65163" y="2945398"/>
            <a:ext cx="2844800" cy="15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125">
            <a:extLst>
              <a:ext uri="{FF2B5EF4-FFF2-40B4-BE49-F238E27FC236}">
                <a16:creationId xmlns:a16="http://schemas.microsoft.com/office/drawing/2014/main" id="{B918EFD0-B2FF-149D-16B2-358CE2328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117" y="3763899"/>
            <a:ext cx="712189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可擺放椅子的區域是兩個大小和形狀相同的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長方形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519730-1AF8-F736-DA6A-52333F4A7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613" y="1527175"/>
            <a:ext cx="1360487" cy="1554162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11" name="矩形 4">
            <a:extLst>
              <a:ext uri="{FF2B5EF4-FFF2-40B4-BE49-F238E27FC236}">
                <a16:creationId xmlns:a16="http://schemas.microsoft.com/office/drawing/2014/main" id="{F75437B6-65A3-1DD8-263C-D74C5A34B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50" y="1527175"/>
            <a:ext cx="301625" cy="1555750"/>
          </a:xfrm>
          <a:prstGeom prst="rect">
            <a:avLst/>
          </a:prstGeom>
          <a:solidFill>
            <a:srgbClr val="9CDCF8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cxnSp>
        <p:nvCxnSpPr>
          <p:cNvPr id="12" name="直接连接符 6">
            <a:extLst>
              <a:ext uri="{FF2B5EF4-FFF2-40B4-BE49-F238E27FC236}">
                <a16:creationId xmlns:a16="http://schemas.microsoft.com/office/drawing/2014/main" id="{7CD84194-FAEC-A4C4-6104-B94F9A1253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77025" y="1450975"/>
            <a:ext cx="831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8">
            <a:extLst>
              <a:ext uri="{FF2B5EF4-FFF2-40B4-BE49-F238E27FC236}">
                <a16:creationId xmlns:a16="http://schemas.microsoft.com/office/drawing/2014/main" id="{1AF53C38-72DE-4FF8-229D-B5EB9417FD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13600" y="2290763"/>
            <a:ext cx="28733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9">
            <a:extLst>
              <a:ext uri="{FF2B5EF4-FFF2-40B4-BE49-F238E27FC236}">
                <a16:creationId xmlns:a16="http://schemas.microsoft.com/office/drawing/2014/main" id="{6368F7FD-9F9B-EF2C-CF5E-96842539A328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335044" y="2296319"/>
            <a:ext cx="15478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20">
            <a:extLst>
              <a:ext uri="{FF2B5EF4-FFF2-40B4-BE49-F238E27FC236}">
                <a16:creationId xmlns:a16="http://schemas.microsoft.com/office/drawing/2014/main" id="{A5F6D517-4970-9DF8-3182-5EF398E859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07250" y="3138488"/>
            <a:ext cx="831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文本框 7">
            <a:extLst>
              <a:ext uri="{FF2B5EF4-FFF2-40B4-BE49-F238E27FC236}">
                <a16:creationId xmlns:a16="http://schemas.microsoft.com/office/drawing/2014/main" id="{3DA09063-3285-89B6-F184-1B789ADCA5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1108075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/>
              <a:t>8m</a:t>
            </a:r>
            <a:endParaRPr lang="zh-HK" altLang="en-US" sz="2000" b="0"/>
          </a:p>
        </p:txBody>
      </p:sp>
      <p:sp>
        <p:nvSpPr>
          <p:cNvPr id="17" name="文本框 22">
            <a:extLst>
              <a:ext uri="{FF2B5EF4-FFF2-40B4-BE49-F238E27FC236}">
                <a16:creationId xmlns:a16="http://schemas.microsoft.com/office/drawing/2014/main" id="{C4CAA33E-1056-3BB1-7D27-F1FB05C50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1922463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3m</a:t>
            </a:r>
            <a:endParaRPr lang="zh-HK" altLang="en-US" sz="2000" b="0" dirty="0"/>
          </a:p>
        </p:txBody>
      </p:sp>
      <p:sp>
        <p:nvSpPr>
          <p:cNvPr id="18" name="文本框 23">
            <a:extLst>
              <a:ext uri="{FF2B5EF4-FFF2-40B4-BE49-F238E27FC236}">
                <a16:creationId xmlns:a16="http://schemas.microsoft.com/office/drawing/2014/main" id="{20F2AE66-82AD-AF0F-19B6-3D8B0E96F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5925" y="2068513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15m</a:t>
            </a:r>
            <a:endParaRPr lang="zh-HK" altLang="en-US" sz="2000" b="0" dirty="0"/>
          </a:p>
        </p:txBody>
      </p:sp>
      <p:sp>
        <p:nvSpPr>
          <p:cNvPr id="19" name="文本框 24">
            <a:extLst>
              <a:ext uri="{FF2B5EF4-FFF2-40B4-BE49-F238E27FC236}">
                <a16:creationId xmlns:a16="http://schemas.microsoft.com/office/drawing/2014/main" id="{C03A94CC-A567-1F8B-E0E9-2A018CD1A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6475" y="3078163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8m</a:t>
            </a:r>
            <a:endParaRPr lang="zh-HK" altLang="en-US" sz="2000" b="0" dirty="0"/>
          </a:p>
        </p:txBody>
      </p:sp>
      <p:cxnSp>
        <p:nvCxnSpPr>
          <p:cNvPr id="22" name="直接连接符 9">
            <a:extLst>
              <a:ext uri="{FF2B5EF4-FFF2-40B4-BE49-F238E27FC236}">
                <a16:creationId xmlns:a16="http://schemas.microsoft.com/office/drawing/2014/main" id="{0B977DB8-A45D-0229-D23C-17619C792B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45" y="1536700"/>
            <a:ext cx="0" cy="1558925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11">
            <a:extLst>
              <a:ext uri="{FF2B5EF4-FFF2-40B4-BE49-F238E27FC236}">
                <a16:creationId xmlns:a16="http://schemas.microsoft.com/office/drawing/2014/main" id="{108A42CE-4EC3-D5D1-7B40-3804491B11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77025" y="3138565"/>
            <a:ext cx="530225" cy="0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32">
            <a:extLst>
              <a:ext uri="{FF2B5EF4-FFF2-40B4-BE49-F238E27FC236}">
                <a16:creationId xmlns:a16="http://schemas.microsoft.com/office/drawing/2014/main" id="{B0A90EB1-9350-0CF1-DA82-A5DBFFE2AE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08875" y="1450970"/>
            <a:ext cx="530225" cy="0"/>
          </a:xfrm>
          <a:prstGeom prst="line">
            <a:avLst/>
          </a:prstGeom>
          <a:noFill/>
          <a:ln w="19050" algn="ctr">
            <a:solidFill>
              <a:srgbClr val="0066FF"/>
            </a:solidFill>
            <a:round/>
            <a:headEnd type="triangle"/>
            <a:tailEnd type="triangl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 Box 5">
            <a:extLst>
              <a:ext uri="{FF2B5EF4-FFF2-40B4-BE49-F238E27FC236}">
                <a16:creationId xmlns:a16="http://schemas.microsoft.com/office/drawing/2014/main" id="{87D8A4E8-6E34-7625-5C0D-B1B86E0E8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62880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7.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公司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將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舉行週年慶典，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在大堂内鋪上地毯，如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右圖着色部部分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所示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76000"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其餘部分則擺放椅子。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6" name="文本框 23">
            <a:extLst>
              <a:ext uri="{FF2B5EF4-FFF2-40B4-BE49-F238E27FC236}">
                <a16:creationId xmlns:a16="http://schemas.microsoft.com/office/drawing/2014/main" id="{9B900178-91E1-304E-F38D-D60BD1EE4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4724" y="2051051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solidFill>
                  <a:srgbClr val="0066FF"/>
                </a:solidFill>
              </a:rPr>
              <a:t>15m</a:t>
            </a:r>
            <a:endParaRPr lang="zh-HK" altLang="en-US" sz="2000" b="0" dirty="0">
              <a:solidFill>
                <a:srgbClr val="0066FF"/>
              </a:solidFill>
            </a:endParaRPr>
          </a:p>
        </p:txBody>
      </p:sp>
      <p:sp>
        <p:nvSpPr>
          <p:cNvPr id="28" name="文本框 23">
            <a:extLst>
              <a:ext uri="{FF2B5EF4-FFF2-40B4-BE49-F238E27FC236}">
                <a16:creationId xmlns:a16="http://schemas.microsoft.com/office/drawing/2014/main" id="{FF8B96AD-54E6-DF00-97FE-46B9B1234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9793" y="1023732"/>
            <a:ext cx="1216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solidFill>
                  <a:srgbClr val="0066FF"/>
                </a:solidFill>
              </a:rPr>
              <a:t>(8</a:t>
            </a:r>
            <a:r>
              <a:rPr lang="zh-CN" altLang="en-US" sz="2000" b="0" dirty="0">
                <a:solidFill>
                  <a:srgbClr val="0066FF"/>
                </a:solidFill>
              </a:rPr>
              <a:t>－</a:t>
            </a:r>
            <a:r>
              <a:rPr lang="en-US" altLang="zh-TW" sz="2000" b="0" dirty="0">
                <a:solidFill>
                  <a:srgbClr val="0066FF"/>
                </a:solidFill>
              </a:rPr>
              <a:t>3)m</a:t>
            </a:r>
            <a:endParaRPr lang="zh-HK" altLang="en-US" sz="2000" b="0" dirty="0">
              <a:solidFill>
                <a:srgbClr val="0066FF"/>
              </a:solidFill>
            </a:endParaRPr>
          </a:p>
        </p:txBody>
      </p:sp>
      <p:sp>
        <p:nvSpPr>
          <p:cNvPr id="29" name="文本框 23">
            <a:extLst>
              <a:ext uri="{FF2B5EF4-FFF2-40B4-BE49-F238E27FC236}">
                <a16:creationId xmlns:a16="http://schemas.microsoft.com/office/drawing/2014/main" id="{F08F4430-A257-E85D-9B28-C0482BF5B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4348" y="3142317"/>
            <a:ext cx="1216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>
                <a:solidFill>
                  <a:srgbClr val="0066FF"/>
                </a:solidFill>
              </a:rPr>
              <a:t>(8</a:t>
            </a:r>
            <a:r>
              <a:rPr lang="zh-CN" altLang="en-US" sz="2000" b="0" dirty="0">
                <a:solidFill>
                  <a:srgbClr val="0066FF"/>
                </a:solidFill>
              </a:rPr>
              <a:t>－</a:t>
            </a:r>
            <a:r>
              <a:rPr lang="en-US" altLang="zh-TW" sz="2000" b="0" dirty="0">
                <a:solidFill>
                  <a:srgbClr val="0066FF"/>
                </a:solidFill>
              </a:rPr>
              <a:t>3)m</a:t>
            </a:r>
            <a:endParaRPr lang="zh-HK" altLang="en-US" sz="2000" b="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94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mph" presetSubtype="2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mph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7" grpId="2"/>
      <p:bldP spid="17" grpId="3"/>
      <p:bldP spid="18" grpId="0"/>
      <p:bldP spid="18" grpId="1"/>
      <p:bldP spid="19" grpId="0"/>
      <p:bldP spid="19" grpId="1"/>
      <p:bldP spid="26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9CEFDE40-1AB4-FBAF-13E3-0BD1CF9EA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288" y="3565525"/>
            <a:ext cx="6811962" cy="1122363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︰</a:t>
            </a:r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鋪設地毯的面積是</a:t>
            </a:r>
            <a:r>
              <a:rPr lang="zh-TW" altLang="en-US" sz="2800" b="0" u="sng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800" b="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                     </a:t>
            </a:r>
            <a:r>
              <a:rPr lang="en-US" altLang="zh-TW" sz="24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4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答案須寫上單位</a:t>
            </a:r>
            <a:r>
              <a:rPr lang="en-US" altLang="zh-TW" sz="2400" b="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en-US" altLang="zh-TW" sz="2800" b="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FB7BD508-7391-0912-A15B-4C08F1C02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788" y="2463800"/>
            <a:ext cx="5927725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0463" indent="-5381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(b)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鋪設地毯的面積是多少？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[3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4" name="Line 159">
            <a:extLst>
              <a:ext uri="{FF2B5EF4-FFF2-40B4-BE49-F238E27FC236}">
                <a16:creationId xmlns:a16="http://schemas.microsoft.com/office/drawing/2014/main" id="{986FF589-6F9E-15B6-D1B5-315E663A4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4988" y="2405063"/>
            <a:ext cx="563562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矩形 18">
            <a:extLst>
              <a:ext uri="{FF2B5EF4-FFF2-40B4-BE49-F238E27FC236}">
                <a16:creationId xmlns:a16="http://schemas.microsoft.com/office/drawing/2014/main" id="{D35F0EF1-7E19-F1A7-1616-A810412B6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613" y="1528763"/>
            <a:ext cx="1360487" cy="1554162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6" name="矩形 19">
            <a:extLst>
              <a:ext uri="{FF2B5EF4-FFF2-40B4-BE49-F238E27FC236}">
                <a16:creationId xmlns:a16="http://schemas.microsoft.com/office/drawing/2014/main" id="{68D06240-D975-5E3B-E4F7-4AF8078A9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50" y="1528763"/>
            <a:ext cx="301625" cy="1555750"/>
          </a:xfrm>
          <a:prstGeom prst="rect">
            <a:avLst/>
          </a:prstGeom>
          <a:solidFill>
            <a:srgbClr val="9CDCF8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cxnSp>
        <p:nvCxnSpPr>
          <p:cNvPr id="7" name="直接连接符 20">
            <a:extLst>
              <a:ext uri="{FF2B5EF4-FFF2-40B4-BE49-F238E27FC236}">
                <a16:creationId xmlns:a16="http://schemas.microsoft.com/office/drawing/2014/main" id="{B770B794-C65C-3195-A0F3-F5C207255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77025" y="1450975"/>
            <a:ext cx="831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21">
            <a:extLst>
              <a:ext uri="{FF2B5EF4-FFF2-40B4-BE49-F238E27FC236}">
                <a16:creationId xmlns:a16="http://schemas.microsoft.com/office/drawing/2014/main" id="{9129A3E3-1DB7-C23A-01DD-C415369714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13600" y="2290763"/>
            <a:ext cx="28733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22">
            <a:extLst>
              <a:ext uri="{FF2B5EF4-FFF2-40B4-BE49-F238E27FC236}">
                <a16:creationId xmlns:a16="http://schemas.microsoft.com/office/drawing/2014/main" id="{3E75ACF4-61ED-FAA9-D317-6B0EB1008D21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335044" y="2296319"/>
            <a:ext cx="15478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23">
            <a:extLst>
              <a:ext uri="{FF2B5EF4-FFF2-40B4-BE49-F238E27FC236}">
                <a16:creationId xmlns:a16="http://schemas.microsoft.com/office/drawing/2014/main" id="{6C42C621-7CA1-B43A-E197-8BFB597A9C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07250" y="3138488"/>
            <a:ext cx="831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文本框 24">
            <a:extLst>
              <a:ext uri="{FF2B5EF4-FFF2-40B4-BE49-F238E27FC236}">
                <a16:creationId xmlns:a16="http://schemas.microsoft.com/office/drawing/2014/main" id="{340E89BA-2271-812B-1578-05B01EE14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1117600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8m</a:t>
            </a:r>
            <a:endParaRPr lang="zh-HK" altLang="en-US" sz="2000" b="0" dirty="0"/>
          </a:p>
        </p:txBody>
      </p:sp>
      <p:sp>
        <p:nvSpPr>
          <p:cNvPr id="13" name="文本框 26">
            <a:extLst>
              <a:ext uri="{FF2B5EF4-FFF2-40B4-BE49-F238E27FC236}">
                <a16:creationId xmlns:a16="http://schemas.microsoft.com/office/drawing/2014/main" id="{654DF542-10F8-B033-1EF5-EF89427EC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5925" y="2068513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/>
              <a:t>15m</a:t>
            </a:r>
            <a:endParaRPr lang="zh-HK" altLang="en-US" sz="2000" b="0"/>
          </a:p>
        </p:txBody>
      </p:sp>
      <p:sp>
        <p:nvSpPr>
          <p:cNvPr id="14" name="文本框 27">
            <a:extLst>
              <a:ext uri="{FF2B5EF4-FFF2-40B4-BE49-F238E27FC236}">
                <a16:creationId xmlns:a16="http://schemas.microsoft.com/office/drawing/2014/main" id="{D9986768-13BB-6F89-B088-3D8CEC23D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700" y="3089275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8m</a:t>
            </a:r>
            <a:endParaRPr lang="zh-HK" altLang="en-US" sz="2000" b="0" dirty="0"/>
          </a:p>
        </p:txBody>
      </p:sp>
      <p:sp>
        <p:nvSpPr>
          <p:cNvPr id="19" name="Text Box 218">
            <a:extLst>
              <a:ext uri="{FF2B5EF4-FFF2-40B4-BE49-F238E27FC236}">
                <a16:creationId xmlns:a16="http://schemas.microsoft.com/office/drawing/2014/main" id="{740713D1-FE47-C393-01B9-039538A75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13  </a:t>
            </a:r>
            <a:r>
              <a:rPr lang="zh-HK" altLang="en-US" sz="3400" dirty="0"/>
              <a:t>面積</a:t>
            </a:r>
            <a:r>
              <a:rPr lang="en-US" altLang="zh-TW" sz="3400" dirty="0"/>
              <a:t>(</a:t>
            </a:r>
            <a:r>
              <a:rPr lang="zh-TW" altLang="en-US" sz="3400" dirty="0"/>
              <a:t>一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20" name="Text Box 5">
            <a:extLst>
              <a:ext uri="{FF2B5EF4-FFF2-40B4-BE49-F238E27FC236}">
                <a16:creationId xmlns:a16="http://schemas.microsoft.com/office/drawing/2014/main" id="{672282A9-AAA0-776D-4649-76ED60A11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62880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7.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公司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將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舉行週年慶典，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在大堂内鋪上地毯，如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右圖着色部部分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所示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76000"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其餘部分則擺放椅子。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1162778-AB02-9C5D-D980-6B1BD6CF0FA8}"/>
              </a:ext>
            </a:extLst>
          </p:cNvPr>
          <p:cNvSpPr/>
          <p:nvPr/>
        </p:nvSpPr>
        <p:spPr>
          <a:xfrm>
            <a:off x="7207250" y="1528763"/>
            <a:ext cx="301625" cy="1554161"/>
          </a:xfrm>
          <a:prstGeom prst="rect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25">
            <a:extLst>
              <a:ext uri="{FF2B5EF4-FFF2-40B4-BE49-F238E27FC236}">
                <a16:creationId xmlns:a16="http://schemas.microsoft.com/office/drawing/2014/main" id="{3B0554F1-C0E5-40D3-1201-5EB6CEF26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1911350"/>
            <a:ext cx="541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3m</a:t>
            </a:r>
            <a:endParaRPr lang="zh-HK" altLang="en-US" sz="2000" b="0" dirty="0"/>
          </a:p>
        </p:txBody>
      </p:sp>
      <p:sp>
        <p:nvSpPr>
          <p:cNvPr id="15" name="Line 159">
            <a:extLst>
              <a:ext uri="{FF2B5EF4-FFF2-40B4-BE49-F238E27FC236}">
                <a16:creationId xmlns:a16="http://schemas.microsoft.com/office/drawing/2014/main" id="{1BE9C8D7-A7F7-5E0D-9BAF-79B2FD77A175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4863" y="2232025"/>
            <a:ext cx="452437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3" name="直線接點 22">
            <a:extLst>
              <a:ext uri="{FF2B5EF4-FFF2-40B4-BE49-F238E27FC236}">
                <a16:creationId xmlns:a16="http://schemas.microsoft.com/office/drawing/2014/main" id="{2AD15089-0073-8E0A-61AF-76856DBEB14D}"/>
              </a:ext>
            </a:extLst>
          </p:cNvPr>
          <p:cNvCxnSpPr/>
          <p:nvPr/>
        </p:nvCxnSpPr>
        <p:spPr>
          <a:xfrm>
            <a:off x="1457325" y="2943225"/>
            <a:ext cx="2476500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125">
            <a:extLst>
              <a:ext uri="{FF2B5EF4-FFF2-40B4-BE49-F238E27FC236}">
                <a16:creationId xmlns:a16="http://schemas.microsoft.com/office/drawing/2014/main" id="{1C1808C3-9AFE-2A2E-0F1D-E5949ABB4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649" y="4592636"/>
            <a:ext cx="4125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長方形的面積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長</a:t>
            </a:r>
            <a:r>
              <a:rPr lang="en-US" altLang="zh-TW" sz="2800" b="0" dirty="0">
                <a:solidFill>
                  <a:srgbClr val="0066FF"/>
                </a:solidFill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rPr>
              <a:t>×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闊</a:t>
            </a:r>
          </a:p>
        </p:txBody>
      </p:sp>
      <p:sp>
        <p:nvSpPr>
          <p:cNvPr id="24" name="Text Box 125">
            <a:extLst>
              <a:ext uri="{FF2B5EF4-FFF2-40B4-BE49-F238E27FC236}">
                <a16:creationId xmlns:a16="http://schemas.microsoft.com/office/drawing/2014/main" id="{641C30AD-E0BC-4BB2-936D-6207E7223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649" y="5168900"/>
            <a:ext cx="379787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留意答案須寫上單位</a:t>
            </a:r>
          </a:p>
        </p:txBody>
      </p:sp>
    </p:spTree>
    <p:extLst>
      <p:ext uri="{BB962C8B-B14F-4D97-AF65-F5344CB8AC3E}">
        <p14:creationId xmlns:p14="http://schemas.microsoft.com/office/powerpoint/2010/main" val="14438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id="{57989E48-50FD-55F4-EFC9-9445F011C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4356100"/>
            <a:ext cx="4972050" cy="735013"/>
          </a:xfrm>
          <a:prstGeom prst="rect">
            <a:avLst/>
          </a:prstGeom>
          <a:noFill/>
          <a:ln>
            <a:noFill/>
          </a:ln>
        </p:spPr>
        <p:txBody>
          <a:bodyPr wrap="none"/>
          <a:lstStyle>
            <a:lvl1pPr marL="88900" indent="41275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zh-TW" altLang="en-US" sz="2800" b="0">
                <a:latin typeface="Times New Roman" panose="02020603050405020304" pitchFamily="18" charset="0"/>
                <a:ea typeface="標楷體" panose="03000509000000000000" pitchFamily="65" charset="-120"/>
              </a:rPr>
              <a:t>答案</a:t>
            </a:r>
            <a:r>
              <a:rPr lang="en-US" altLang="zh-TW" sz="2800" b="0">
                <a:latin typeface="Times New Roman" panose="02020603050405020304" pitchFamily="18" charset="0"/>
                <a:ea typeface="標楷體" panose="03000509000000000000" pitchFamily="65" charset="-120"/>
              </a:rPr>
              <a:t>︰$</a:t>
            </a:r>
            <a:r>
              <a:rPr lang="zh-TW" altLang="en-US" sz="2800" b="0" u="sng">
                <a:latin typeface="Times New Roman" panose="02020603050405020304" pitchFamily="18" charset="0"/>
                <a:ea typeface="標楷體" panose="03000509000000000000" pitchFamily="65" charset="-120"/>
              </a:rPr>
              <a:t>                 </a:t>
            </a:r>
            <a:endParaRPr lang="en-US" altLang="zh-TW" sz="2800" b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4976534D-97D3-39D5-6B39-B52C20E08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40" y="2449512"/>
            <a:ext cx="579501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160463" indent="-538163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indent="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(c)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鋪設地毯的費用是以面積計算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的，如果每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5m</a:t>
            </a:r>
            <a:r>
              <a:rPr lang="en-US" altLang="zh-TW" sz="2800" b="0" baseline="30000" dirty="0"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的費用是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$240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鋪設地毯的總費用是多少？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0" indent="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   (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只須寫出答案</a:t>
            </a:r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) 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[2</a:t>
            </a:r>
            <a:r>
              <a:rPr lang="zh-TW" altLang="en-US" sz="2400" b="0" dirty="0">
                <a:ea typeface="標楷體" panose="03000509000000000000" pitchFamily="65" charset="-120"/>
                <a:cs typeface="Arial" panose="020B0604020202020204" pitchFamily="34" charset="0"/>
              </a:rPr>
              <a:t>分</a:t>
            </a:r>
            <a:r>
              <a:rPr lang="en-US" altLang="zh-TW" sz="2400" b="0" dirty="0">
                <a:ea typeface="標楷體" panose="03000509000000000000" pitchFamily="65" charset="-120"/>
                <a:cs typeface="Arial" panose="020B0604020202020204" pitchFamily="34" charset="0"/>
              </a:rPr>
              <a:t>]</a:t>
            </a:r>
            <a:endParaRPr lang="zh-TW" altLang="en-US" sz="24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6" name="Text Box 125">
            <a:extLst>
              <a:ext uri="{FF2B5EF4-FFF2-40B4-BE49-F238E27FC236}">
                <a16:creationId xmlns:a16="http://schemas.microsoft.com/office/drawing/2014/main" id="{8993C514-F5ED-A45A-5A38-A668B33FE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40" y="5008519"/>
            <a:ext cx="8183176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spcAft>
                <a:spcPts val="600"/>
              </a:spcAft>
            </a:pP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先求出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鋪設地毯的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面積中有多少個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5m</a:t>
            </a:r>
            <a:r>
              <a:rPr lang="en-US" altLang="zh-TW" sz="2800" b="0" baseline="300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。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鋪設地毯的總費用 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= 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每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5m</a:t>
            </a:r>
            <a:r>
              <a:rPr lang="en-US" altLang="zh-TW" sz="2800" b="0" baseline="300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的費用</a:t>
            </a:r>
            <a:r>
              <a:rPr lang="en-US" altLang="zh-TW" sz="2800" b="0" dirty="0">
                <a:solidFill>
                  <a:srgbClr val="0066FF"/>
                </a:solidFill>
                <a:latin typeface="等线" panose="02010600030101010101" pitchFamily="2" charset="-122"/>
                <a:ea typeface="等线" panose="02010600030101010101" pitchFamily="2" charset="-122"/>
                <a:cs typeface="Arial" panose="020B0604020202020204" pitchFamily="34" charset="0"/>
              </a:rPr>
              <a:t>×</a:t>
            </a:r>
            <a:r>
              <a:rPr lang="zh-CN" altLang="en-US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有多少個</a:t>
            </a:r>
            <a:r>
              <a:rPr lang="en-US" altLang="zh-TW" sz="2800" b="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5m</a:t>
            </a:r>
            <a:r>
              <a:rPr lang="en-US" altLang="zh-TW" sz="2800" b="0" baseline="30000" dirty="0">
                <a:solidFill>
                  <a:srgbClr val="0066FF"/>
                </a:solidFill>
                <a:ea typeface="標楷體" panose="03000509000000000000" pitchFamily="65" charset="-120"/>
                <a:cs typeface="Arial" panose="020B0604020202020204" pitchFamily="34" charset="0"/>
              </a:rPr>
              <a:t>2</a:t>
            </a:r>
            <a:r>
              <a:rPr lang="zh-TW" altLang="en-US" sz="2800" b="0" baseline="300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endParaRPr lang="en-US" altLang="zh-TW" sz="2800" b="0" dirty="0">
              <a:solidFill>
                <a:srgbClr val="0066FF"/>
              </a:solidFill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17" name="Line 159">
            <a:extLst>
              <a:ext uri="{FF2B5EF4-FFF2-40B4-BE49-F238E27FC236}">
                <a16:creationId xmlns:a16="http://schemas.microsoft.com/office/drawing/2014/main" id="{16575FB2-851D-58E6-FB92-73826F02C5B0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5339" y="3341334"/>
            <a:ext cx="3151187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Text Box 218">
            <a:extLst>
              <a:ext uri="{FF2B5EF4-FFF2-40B4-BE49-F238E27FC236}">
                <a16:creationId xmlns:a16="http://schemas.microsoft.com/office/drawing/2014/main" id="{B7A249C1-849B-AAB2-00E3-F28A104E6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15888"/>
            <a:ext cx="36004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TW" altLang="en-US" sz="3400" dirty="0"/>
              <a:t>單元</a:t>
            </a:r>
            <a:r>
              <a:rPr lang="en-US" altLang="zh-TW" sz="3400" dirty="0"/>
              <a:t>13  </a:t>
            </a:r>
            <a:r>
              <a:rPr lang="zh-HK" altLang="en-US" sz="3400" dirty="0"/>
              <a:t>面積</a:t>
            </a:r>
            <a:r>
              <a:rPr lang="en-US" altLang="zh-TW" sz="3400" dirty="0"/>
              <a:t>(</a:t>
            </a:r>
            <a:r>
              <a:rPr lang="zh-TW" altLang="en-US" sz="3400" dirty="0"/>
              <a:t>一</a:t>
            </a:r>
            <a:r>
              <a:rPr lang="en-US" altLang="zh-TW" sz="3400" dirty="0"/>
              <a:t>)</a:t>
            </a:r>
            <a:endParaRPr lang="zh-TW" altLang="en-US" sz="3400" dirty="0"/>
          </a:p>
        </p:txBody>
      </p:sp>
      <p:sp>
        <p:nvSpPr>
          <p:cNvPr id="19" name="Text Box 5">
            <a:extLst>
              <a:ext uri="{FF2B5EF4-FFF2-40B4-BE49-F238E27FC236}">
                <a16:creationId xmlns:a16="http://schemas.microsoft.com/office/drawing/2014/main" id="{12F93B43-662F-B147-59A4-93A670C70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1022350"/>
            <a:ext cx="62880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22300" indent="-6223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576000" eaLnBrk="1" hangingPunct="1"/>
            <a:r>
              <a:rPr lang="en-US" altLang="zh-TW" sz="2800" b="0" dirty="0">
                <a:ea typeface="標楷體" panose="03000509000000000000" pitchFamily="65" charset="-120"/>
                <a:cs typeface="Arial" panose="020B0604020202020204" pitchFamily="34" charset="0"/>
              </a:rPr>
              <a:t>  7.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公司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將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舉行週年慶典，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在大堂内鋪上地毯，如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右圖着色部部分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所示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，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  <a:p>
            <a:pPr marL="576000" eaLnBrk="1" hangingPunct="1"/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 </a:t>
            </a:r>
            <a:r>
              <a:rPr lang="zh-CN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　 </a:t>
            </a:r>
            <a:r>
              <a:rPr lang="zh-TW" altLang="en-US" sz="2800" b="0" dirty="0">
                <a:ea typeface="標楷體" panose="03000509000000000000" pitchFamily="65" charset="-120"/>
                <a:cs typeface="Arial" panose="020B0604020202020204" pitchFamily="34" charset="0"/>
              </a:rPr>
              <a:t>其餘部分則擺放椅子。</a:t>
            </a:r>
            <a:endParaRPr lang="en-US" altLang="zh-TW" sz="2800" b="0" dirty="0">
              <a:ea typeface="標楷體" panose="03000509000000000000" pitchFamily="65" charset="-120"/>
              <a:cs typeface="Arial" panose="020B0604020202020204" pitchFamily="34" charset="0"/>
            </a:endParaRPr>
          </a:p>
        </p:txBody>
      </p:sp>
      <p:sp>
        <p:nvSpPr>
          <p:cNvPr id="22" name="矩形 18">
            <a:extLst>
              <a:ext uri="{FF2B5EF4-FFF2-40B4-BE49-F238E27FC236}">
                <a16:creationId xmlns:a16="http://schemas.microsoft.com/office/drawing/2014/main" id="{56D55635-F53E-F607-C2FF-ECA63EDD3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613" y="1528763"/>
            <a:ext cx="1360487" cy="1554162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sp>
        <p:nvSpPr>
          <p:cNvPr id="23" name="矩形 19">
            <a:extLst>
              <a:ext uri="{FF2B5EF4-FFF2-40B4-BE49-F238E27FC236}">
                <a16:creationId xmlns:a16="http://schemas.microsoft.com/office/drawing/2014/main" id="{A6D45B02-70EF-D15A-FD08-03F245487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7250" y="1528763"/>
            <a:ext cx="301625" cy="1555750"/>
          </a:xfrm>
          <a:prstGeom prst="rect">
            <a:avLst/>
          </a:prstGeom>
          <a:solidFill>
            <a:srgbClr val="9CDCF8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HK" altLang="en-US"/>
          </a:p>
        </p:txBody>
      </p:sp>
      <p:cxnSp>
        <p:nvCxnSpPr>
          <p:cNvPr id="24" name="直接连接符 20">
            <a:extLst>
              <a:ext uri="{FF2B5EF4-FFF2-40B4-BE49-F238E27FC236}">
                <a16:creationId xmlns:a16="http://schemas.microsoft.com/office/drawing/2014/main" id="{F07F55FA-5BD0-E346-31BE-2D6D1129C5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77025" y="1450975"/>
            <a:ext cx="831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1">
            <a:extLst>
              <a:ext uri="{FF2B5EF4-FFF2-40B4-BE49-F238E27FC236}">
                <a16:creationId xmlns:a16="http://schemas.microsoft.com/office/drawing/2014/main" id="{F3267580-EB44-B11C-BC18-41340B7FE5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13600" y="2290763"/>
            <a:ext cx="28733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2">
            <a:extLst>
              <a:ext uri="{FF2B5EF4-FFF2-40B4-BE49-F238E27FC236}">
                <a16:creationId xmlns:a16="http://schemas.microsoft.com/office/drawing/2014/main" id="{BDE5B8D9-C33E-5305-C0F5-DCF1C929B53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7335044" y="2296319"/>
            <a:ext cx="15478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3">
            <a:extLst>
              <a:ext uri="{FF2B5EF4-FFF2-40B4-BE49-F238E27FC236}">
                <a16:creationId xmlns:a16="http://schemas.microsoft.com/office/drawing/2014/main" id="{9E5EC950-38D3-4030-6683-F3E3634BD4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07250" y="3138488"/>
            <a:ext cx="8318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文本框 24">
            <a:extLst>
              <a:ext uri="{FF2B5EF4-FFF2-40B4-BE49-F238E27FC236}">
                <a16:creationId xmlns:a16="http://schemas.microsoft.com/office/drawing/2014/main" id="{4C069651-79F1-97DA-C8A4-FA2A8732C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1117600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8m</a:t>
            </a:r>
            <a:endParaRPr lang="zh-HK" altLang="en-US" sz="2000" b="0" dirty="0"/>
          </a:p>
        </p:txBody>
      </p:sp>
      <p:sp>
        <p:nvSpPr>
          <p:cNvPr id="29" name="文本框 26">
            <a:extLst>
              <a:ext uri="{FF2B5EF4-FFF2-40B4-BE49-F238E27FC236}">
                <a16:creationId xmlns:a16="http://schemas.microsoft.com/office/drawing/2014/main" id="{2A19DA9E-1CC3-0B2C-8494-EA5B021EEB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5925" y="2068513"/>
            <a:ext cx="68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15m</a:t>
            </a:r>
            <a:endParaRPr lang="zh-HK" altLang="en-US" sz="2000" b="0" dirty="0"/>
          </a:p>
        </p:txBody>
      </p:sp>
      <p:sp>
        <p:nvSpPr>
          <p:cNvPr id="30" name="文本框 27">
            <a:extLst>
              <a:ext uri="{FF2B5EF4-FFF2-40B4-BE49-F238E27FC236}">
                <a16:creationId xmlns:a16="http://schemas.microsoft.com/office/drawing/2014/main" id="{9FC886EB-6F9D-14F2-8AA7-830755BBC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8700" y="3089275"/>
            <a:ext cx="539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8m</a:t>
            </a:r>
            <a:endParaRPr lang="zh-HK" altLang="en-US" sz="2000" b="0" dirty="0"/>
          </a:p>
        </p:txBody>
      </p:sp>
      <p:sp>
        <p:nvSpPr>
          <p:cNvPr id="32" name="文本框 25">
            <a:extLst>
              <a:ext uri="{FF2B5EF4-FFF2-40B4-BE49-F238E27FC236}">
                <a16:creationId xmlns:a16="http://schemas.microsoft.com/office/drawing/2014/main" id="{ED16BB1F-0E7F-AD2C-D529-7D0BE7F78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1911350"/>
            <a:ext cx="541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000" b="0" dirty="0"/>
              <a:t>3m</a:t>
            </a:r>
            <a:endParaRPr lang="zh-HK" alt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194559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C8E6CC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338</Words>
  <Application>Microsoft Office PowerPoint</Application>
  <PresentationFormat>全屏显示(4:3)</PresentationFormat>
  <Paragraphs>41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等线</vt:lpstr>
      <vt:lpstr>標楷體</vt:lpstr>
      <vt:lpstr>Arial</vt:lpstr>
      <vt:lpstr>Calibri</vt:lpstr>
      <vt:lpstr>Calibri Light</vt:lpstr>
      <vt:lpstr>Times New Roman</vt:lpstr>
      <vt:lpstr>Office 佈景主題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2022-08-01T07:13:36Z</dcterms:created>
  <dcterms:modified xsi:type="dcterms:W3CDTF">2022-08-01T07:13:38Z</dcterms:modified>
</cp:coreProperties>
</file>